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1" r:id="rId7"/>
    <p:sldId id="260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409" autoAdjust="0"/>
  </p:normalViewPr>
  <p:slideViewPr>
    <p:cSldViewPr>
      <p:cViewPr>
        <p:scale>
          <a:sx n="75" d="100"/>
          <a:sy n="75" d="100"/>
        </p:scale>
        <p:origin x="-2028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oline\Documents\UNI\Speciale\Activity%20methanogens\Viby%20WWTP%20031215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oline\Documents\UNI\Speciale\Activity%20methanogens\diagrams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Viby WWTP, Methan</a:t>
            </a:r>
            <a:r>
              <a:rPr lang="en-US" sz="1400" baseline="0"/>
              <a:t> production 3/12-2015</a:t>
            </a:r>
            <a:endParaRPr lang="en-US" sz="1400"/>
          </a:p>
        </c:rich>
      </c:tx>
      <c:layout>
        <c:manualLayout>
          <c:xMode val="edge"/>
          <c:yMode val="edge"/>
          <c:x val="0.11764067759677807"/>
          <c:y val="3.7296663999153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21729113757687"/>
          <c:y val="0.17218759113444151"/>
          <c:w val="0.62747068987510579"/>
          <c:h val="0.70649278215223099"/>
        </c:manualLayout>
      </c:layout>
      <c:scatterChart>
        <c:scatterStyle val="lineMarker"/>
        <c:varyColors val="0"/>
        <c:ser>
          <c:idx val="4"/>
          <c:order val="4"/>
          <c:tx>
            <c:strRef>
              <c:f>'Ark1'!$B$3</c:f>
              <c:strCache>
                <c:ptCount val="1"/>
                <c:pt idx="0">
                  <c:v>H2 rep.1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'Ark1'!$B$16:$B$20</c:f>
              <c:numCache>
                <c:formatCode>General</c:formatCode>
                <c:ptCount val="5"/>
                <c:pt idx="0">
                  <c:v>8.9901600000000011E-8</c:v>
                </c:pt>
                <c:pt idx="1">
                  <c:v>1.66325856E-6</c:v>
                </c:pt>
                <c:pt idx="2">
                  <c:v>4.4893485599999995E-6</c:v>
                </c:pt>
                <c:pt idx="3">
                  <c:v>6.0308044800000009E-6</c:v>
                </c:pt>
                <c:pt idx="4">
                  <c:v>9.7870012799999992E-6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'Ark1'!$C$3</c:f>
              <c:strCache>
                <c:ptCount val="1"/>
                <c:pt idx="0">
                  <c:v>H2 rep.2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'Ark1'!$C$16:$C$20</c:f>
              <c:numCache>
                <c:formatCode>General</c:formatCode>
                <c:ptCount val="5"/>
                <c:pt idx="0">
                  <c:v>2.9546015999999997E-7</c:v>
                </c:pt>
                <c:pt idx="1">
                  <c:v>1.8440505599999999E-6</c:v>
                </c:pt>
                <c:pt idx="2">
                  <c:v>3.7728873599999998E-6</c:v>
                </c:pt>
                <c:pt idx="3">
                  <c:v>5.4423556799999991E-6</c:v>
                </c:pt>
                <c:pt idx="4">
                  <c:v>7.9467331199999995E-6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'Ark1'!$D$3</c:f>
              <c:strCache>
                <c:ptCount val="1"/>
                <c:pt idx="0">
                  <c:v>H2 rep.3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'Ark1'!$D$16:$D$19</c:f>
              <c:numCache>
                <c:formatCode>General</c:formatCode>
                <c:ptCount val="4"/>
                <c:pt idx="0">
                  <c:v>1.9907663999999994E-7</c:v>
                </c:pt>
                <c:pt idx="1">
                  <c:v>2.4989841600000003E-6</c:v>
                </c:pt>
                <c:pt idx="2">
                  <c:v>5.0531474400000001E-6</c:v>
                </c:pt>
                <c:pt idx="3">
                  <c:v>6.3805689600000004E-6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'Ark1'!$E$3</c:f>
              <c:strCache>
                <c:ptCount val="1"/>
                <c:pt idx="0">
                  <c:v>H2 rep.4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'Ark1'!$E$16:$E$20</c:f>
              <c:numCache>
                <c:formatCode>General</c:formatCode>
                <c:ptCount val="5"/>
                <c:pt idx="0">
                  <c:v>-8.4825119999999979E-8</c:v>
                </c:pt>
                <c:pt idx="1">
                  <c:v>3.3813657600000002E-6</c:v>
                </c:pt>
                <c:pt idx="2">
                  <c:v>5.0771947199999998E-6</c:v>
                </c:pt>
                <c:pt idx="3">
                  <c:v>8.7303595199999992E-6</c:v>
                </c:pt>
                <c:pt idx="4">
                  <c:v>1.1881389120000001E-5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'Ark1'!$G$3</c:f>
              <c:strCache>
                <c:ptCount val="1"/>
                <c:pt idx="0">
                  <c:v>N2 rep.1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'Ark1'!$G$16:$G$20</c:f>
              <c:numCache>
                <c:formatCode>General</c:formatCode>
                <c:ptCount val="5"/>
                <c:pt idx="0">
                  <c:v>2.6659175999999983E-7</c:v>
                </c:pt>
                <c:pt idx="1">
                  <c:v>5.4658607999999989E-7</c:v>
                </c:pt>
                <c:pt idx="2">
                  <c:v>2.9324399999999995E-7</c:v>
                </c:pt>
                <c:pt idx="3">
                  <c:v>6.3052799999999997E-7</c:v>
                </c:pt>
                <c:pt idx="4">
                  <c:v>7.8768095999999996E-7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'Ark1'!$H$3</c:f>
              <c:strCache>
                <c:ptCount val="1"/>
                <c:pt idx="0">
                  <c:v>N2 rep.2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'Ark1'!$H$16:$H$20</c:f>
              <c:numCache>
                <c:formatCode>General</c:formatCode>
                <c:ptCount val="5"/>
                <c:pt idx="0">
                  <c:v>2.1820559999999986E-7</c:v>
                </c:pt>
                <c:pt idx="1">
                  <c:v>5.590665599999999E-7</c:v>
                </c:pt>
                <c:pt idx="2">
                  <c:v>6.3620447999999989E-7</c:v>
                </c:pt>
                <c:pt idx="3">
                  <c:v>1.0064975999999998E-6</c:v>
                </c:pt>
                <c:pt idx="4">
                  <c:v>1.1580907199999998E-6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'Ark1'!$I$3</c:f>
              <c:strCache>
                <c:ptCount val="1"/>
                <c:pt idx="0">
                  <c:v>N2 rep.3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'Ark1'!$I$16:$I$20</c:f>
              <c:numCache>
                <c:formatCode>General</c:formatCode>
                <c:ptCount val="5"/>
                <c:pt idx="0">
                  <c:v>-1.3886400000000309E-9</c:v>
                </c:pt>
                <c:pt idx="1">
                  <c:v>1.2403823999999993E-7</c:v>
                </c:pt>
                <c:pt idx="2">
                  <c:v>1.4203967999999992E-7</c:v>
                </c:pt>
                <c:pt idx="3">
                  <c:v>2.8212431999999999E-7</c:v>
                </c:pt>
                <c:pt idx="4">
                  <c:v>4.8060671999999992E-7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'Ark1'!$J$3</c:f>
              <c:strCache>
                <c:ptCount val="1"/>
                <c:pt idx="0">
                  <c:v>N2 rep.4</c:v>
                </c:pt>
              </c:strCache>
            </c:strRef>
          </c:tx>
          <c:spPr>
            <a:ln w="28575">
              <a:noFill/>
            </a:ln>
          </c:spPr>
          <c:xVal>
            <c:numRef>
              <c:f>'Ark1'!$A$9:$A$13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'Ark1'!$J$16:$J$20</c:f>
              <c:numCache>
                <c:formatCode>General</c:formatCode>
                <c:ptCount val="5"/>
                <c:pt idx="0">
                  <c:v>1.8132791999999992E-7</c:v>
                </c:pt>
                <c:pt idx="1">
                  <c:v>8.7424727999999991E-7</c:v>
                </c:pt>
                <c:pt idx="2">
                  <c:v>7.914134399999999E-7</c:v>
                </c:pt>
                <c:pt idx="3">
                  <c:v>9.7201103999999978E-7</c:v>
                </c:pt>
                <c:pt idx="4">
                  <c:v>8.3857488000000004E-7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48832"/>
        <c:axId val="34650752"/>
      </c:scatterChart>
      <c:valAx>
        <c:axId val="3464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(min)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650752"/>
        <c:crosses val="autoZero"/>
        <c:crossBetween val="midCat"/>
      </c:valAx>
      <c:valAx>
        <c:axId val="34650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Conc. CH4 (mol/L)</a:t>
                </a:r>
              </a:p>
            </c:rich>
          </c:tx>
          <c:layout/>
          <c:overlay val="0"/>
        </c:title>
        <c:numFmt formatCode="0.0E+00" sourceLinked="0"/>
        <c:majorTickMark val="none"/>
        <c:minorTickMark val="none"/>
        <c:tickLblPos val="nextTo"/>
        <c:crossAx val="34648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730489874332723"/>
          <c:y val="0.12830234762321377"/>
          <c:w val="0.18003610373445586"/>
          <c:h val="0.762330125400991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CO2 series, Bånlev material</a:t>
            </a:r>
          </a:p>
        </c:rich>
      </c:tx>
      <c:layout>
        <c:manualLayout>
          <c:xMode val="edge"/>
          <c:yMode val="edge"/>
          <c:x val="0.23707633420822397"/>
          <c:y val="4.67091295116772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079615048119"/>
          <c:y val="0.15325240594925635"/>
          <c:w val="0.67376202974628174"/>
          <c:h val="0.64159586739555641"/>
        </c:manualLayout>
      </c:layout>
      <c:barChart>
        <c:barDir val="col"/>
        <c:grouping val="clustered"/>
        <c:varyColors val="1"/>
        <c:ser>
          <c:idx val="0"/>
          <c:order val="1"/>
          <c:tx>
            <c:v>CO2 serie</c:v>
          </c:tx>
          <c:invertIfNegative val="0"/>
          <c:cat>
            <c:strRef>
              <c:f>'Serie CO2'!$A$11:$A$17</c:f>
              <c:strCache>
                <c:ptCount val="7"/>
                <c:pt idx="0">
                  <c:v>Ac., 0%</c:v>
                </c:pt>
                <c:pt idx="1">
                  <c:v>Ac., 1%</c:v>
                </c:pt>
                <c:pt idx="2">
                  <c:v>Ac., 12%</c:v>
                </c:pt>
                <c:pt idx="3">
                  <c:v>Ac., 27%</c:v>
                </c:pt>
                <c:pt idx="4">
                  <c:v>Ac., 66%</c:v>
                </c:pt>
                <c:pt idx="5">
                  <c:v>Ac., 100%</c:v>
                </c:pt>
                <c:pt idx="6">
                  <c:v>Reactor</c:v>
                </c:pt>
              </c:strCache>
            </c:strRef>
          </c:cat>
          <c:val>
            <c:numRef>
              <c:f>'Serie CO2'!$B$4:$B$9</c:f>
              <c:numCache>
                <c:formatCode>General</c:formatCode>
                <c:ptCount val="6"/>
                <c:pt idx="0">
                  <c:v>9.5934634225393584E-2</c:v>
                </c:pt>
                <c:pt idx="1">
                  <c:v>0.18967133053484128</c:v>
                </c:pt>
                <c:pt idx="2">
                  <c:v>0.19945485608383531</c:v>
                </c:pt>
                <c:pt idx="3">
                  <c:v>0.1207000262846606</c:v>
                </c:pt>
                <c:pt idx="4">
                  <c:v>8.7740813602685513E-2</c:v>
                </c:pt>
                <c:pt idx="5">
                  <c:v>0.12580564041927367</c:v>
                </c:pt>
              </c:numCache>
            </c:numRef>
          </c:val>
        </c:ser>
        <c:ser>
          <c:idx val="1"/>
          <c:order val="0"/>
          <c:tx>
            <c:v>CO2 serie with acetate</c:v>
          </c:tx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'Serie CO2'!$A$11:$A$17</c:f>
              <c:strCache>
                <c:ptCount val="7"/>
                <c:pt idx="0">
                  <c:v>Ac., 0%</c:v>
                </c:pt>
                <c:pt idx="1">
                  <c:v>Ac., 1%</c:v>
                </c:pt>
                <c:pt idx="2">
                  <c:v>Ac., 12%</c:v>
                </c:pt>
                <c:pt idx="3">
                  <c:v>Ac., 27%</c:v>
                </c:pt>
                <c:pt idx="4">
                  <c:v>Ac., 66%</c:v>
                </c:pt>
                <c:pt idx="5">
                  <c:v>Ac., 100%</c:v>
                </c:pt>
                <c:pt idx="6">
                  <c:v>Reactor</c:v>
                </c:pt>
              </c:strCache>
            </c:strRef>
          </c:cat>
          <c:val>
            <c:numRef>
              <c:f>'Serie CO2'!$B$11:$B$17</c:f>
              <c:numCache>
                <c:formatCode>General</c:formatCode>
                <c:ptCount val="7"/>
                <c:pt idx="0">
                  <c:v>0.45481161516170515</c:v>
                </c:pt>
                <c:pt idx="1">
                  <c:v>0.35896819359019211</c:v>
                </c:pt>
                <c:pt idx="2">
                  <c:v>0.39708479954240794</c:v>
                </c:pt>
                <c:pt idx="3">
                  <c:v>7.8485799381715723E-2</c:v>
                </c:pt>
                <c:pt idx="4">
                  <c:v>0.11849214870687017</c:v>
                </c:pt>
                <c:pt idx="5">
                  <c:v>0.21583260411442468</c:v>
                </c:pt>
                <c:pt idx="6">
                  <c:v>0.84660000000000002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67968"/>
        <c:axId val="78073856"/>
      </c:barChart>
      <c:catAx>
        <c:axId val="780679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78073856"/>
        <c:crosses val="autoZero"/>
        <c:auto val="1"/>
        <c:lblAlgn val="ctr"/>
        <c:lblOffset val="100"/>
        <c:noMultiLvlLbl val="0"/>
      </c:catAx>
      <c:valAx>
        <c:axId val="7807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</a:t>
                </a:r>
                <a:r>
                  <a:rPr lang="en-US" baseline="-25000"/>
                  <a:t>CH</a:t>
                </a:r>
                <a:r>
                  <a:rPr lang="en-US" baseline="-40000"/>
                  <a:t>4</a:t>
                </a:r>
                <a:r>
                  <a:rPr lang="en-US"/>
                  <a:t>/L</a:t>
                </a:r>
                <a:r>
                  <a:rPr lang="en-US" baseline="-25000"/>
                  <a:t>mat.</a:t>
                </a:r>
                <a:r>
                  <a:rPr lang="en-US"/>
                  <a:t>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806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95888013998251"/>
          <c:y val="0.43017169728783899"/>
          <c:w val="0.17759667541557306"/>
          <c:h val="0.241508457276173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Methane production rate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1968503937008"/>
          <c:y val="0.16697444069491313"/>
          <c:w val="0.84024759405074378"/>
          <c:h val="0.55901106111736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'Dilution in pennings'!$A$2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857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8575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857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28575">
                <a:noFill/>
              </a:ln>
            </c:spPr>
          </c:dPt>
          <c:dLbls>
            <c:dLbl>
              <c:idx val="0"/>
              <c:layout>
                <c:manualLayout>
                  <c:x val="9.4444444444444442E-2"/>
                  <c:y val="0.493199912510936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Viby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3368328958878E-3"/>
                  <c:y val="0.2976190476190476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3-12-15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888888888888888"/>
                  <c:y val="0.53571428571428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Bånlev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444444444444442E-2"/>
                  <c:y val="0.341269841269841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16-11-15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8055533683289591"/>
                  <c:y val="0.254327271591051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Åby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9166666666666668"/>
                  <c:y val="0.797619047619047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2-12-15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('Dilution in pennings'!$D$4:$D$6,'Dilution in pennings'!$D$8:$D$10,'Dilution in pennings'!$D$12:$D$14)</c:f>
                <c:numCache>
                  <c:formatCode>General</c:formatCode>
                  <c:ptCount val="9"/>
                  <c:pt idx="0">
                    <c:v>5.3226938213597752E-2</c:v>
                  </c:pt>
                  <c:pt idx="1">
                    <c:v>6.773192928155228E-3</c:v>
                  </c:pt>
                  <c:pt idx="2">
                    <c:v>0</c:v>
                  </c:pt>
                  <c:pt idx="3">
                    <c:v>4.095669403825981E-3</c:v>
                  </c:pt>
                  <c:pt idx="4">
                    <c:v>8.9211780605292449E-3</c:v>
                  </c:pt>
                  <c:pt idx="5">
                    <c:v>0</c:v>
                  </c:pt>
                  <c:pt idx="6">
                    <c:v>4.951010972640587E-2</c:v>
                  </c:pt>
                  <c:pt idx="7">
                    <c:v>1.0735129643596304E-2</c:v>
                  </c:pt>
                  <c:pt idx="8">
                    <c:v>0</c:v>
                  </c:pt>
                </c:numCache>
              </c:numRef>
            </c:plus>
            <c:minus>
              <c:numRef>
                <c:f>('Dilution in pennings'!$D$4:$D$6,'Dilution in pennings'!$D$8:$D$10,'Dilution in pennings'!$D$12:$D$14)</c:f>
                <c:numCache>
                  <c:formatCode>General</c:formatCode>
                  <c:ptCount val="9"/>
                  <c:pt idx="0">
                    <c:v>5.3226938213597752E-2</c:v>
                  </c:pt>
                  <c:pt idx="1">
                    <c:v>6.773192928155228E-3</c:v>
                  </c:pt>
                  <c:pt idx="2">
                    <c:v>0</c:v>
                  </c:pt>
                  <c:pt idx="3">
                    <c:v>4.095669403825981E-3</c:v>
                  </c:pt>
                  <c:pt idx="4">
                    <c:v>8.9211780605292449E-3</c:v>
                  </c:pt>
                  <c:pt idx="5">
                    <c:v>0</c:v>
                  </c:pt>
                  <c:pt idx="6">
                    <c:v>4.951010972640587E-2</c:v>
                  </c:pt>
                  <c:pt idx="7">
                    <c:v>1.0735129643596304E-2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('Dilution in pennings'!$B$4:$B$6,'Dilution in pennings'!$B$8:$B$10,'Dilution in pennings'!$B$12:$B$14)</c:f>
              <c:strCache>
                <c:ptCount val="9"/>
                <c:pt idx="0">
                  <c:v>H2/CO2</c:v>
                </c:pt>
                <c:pt idx="1">
                  <c:v>N2</c:v>
                </c:pt>
                <c:pt idx="2">
                  <c:v>Reactor</c:v>
                </c:pt>
                <c:pt idx="3">
                  <c:v>H2/CO2</c:v>
                </c:pt>
                <c:pt idx="4">
                  <c:v>N2</c:v>
                </c:pt>
                <c:pt idx="5">
                  <c:v>Reactor</c:v>
                </c:pt>
                <c:pt idx="6">
                  <c:v>H2/CO2</c:v>
                </c:pt>
                <c:pt idx="7">
                  <c:v>N2</c:v>
                </c:pt>
                <c:pt idx="8">
                  <c:v>Reactor</c:v>
                </c:pt>
              </c:strCache>
            </c:strRef>
          </c:cat>
          <c:val>
            <c:numRef>
              <c:f>('Dilution in pennings'!$C$4:$C$6,'Dilution in pennings'!$C$8:$C$10,'Dilution in pennings'!$C$12:$C$14)</c:f>
              <c:numCache>
                <c:formatCode>000,000</c:formatCode>
                <c:ptCount val="9"/>
                <c:pt idx="0" formatCode="General">
                  <c:v>0.31918828622282974</c:v>
                </c:pt>
                <c:pt idx="1">
                  <c:v>2.0541004602793088E-2</c:v>
                </c:pt>
                <c:pt idx="2" formatCode="General">
                  <c:v>0.38119999999999998</c:v>
                </c:pt>
                <c:pt idx="3">
                  <c:v>7.5104272976464173E-2</c:v>
                </c:pt>
                <c:pt idx="4">
                  <c:v>2.5038472594256365E-2</c:v>
                </c:pt>
                <c:pt idx="5" formatCode="General">
                  <c:v>0.64500000000000002</c:v>
                </c:pt>
                <c:pt idx="6" formatCode="00,000">
                  <c:v>0.39682303309605188</c:v>
                </c:pt>
                <c:pt idx="7" formatCode="00,000">
                  <c:v>4.3090904010596426E-2</c:v>
                </c:pt>
                <c:pt idx="8" formatCode="General">
                  <c:v>0.51839999999999997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23872"/>
        <c:axId val="71425408"/>
      </c:barChart>
      <c:catAx>
        <c:axId val="714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/>
            </a:pPr>
            <a:endParaRPr lang="da-DK"/>
          </a:p>
        </c:txPr>
        <c:crossAx val="71425408"/>
        <c:crosses val="autoZero"/>
        <c:auto val="1"/>
        <c:lblAlgn val="ctr"/>
        <c:lblOffset val="100"/>
        <c:noMultiLvlLbl val="0"/>
      </c:catAx>
      <c:valAx>
        <c:axId val="7142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</a:t>
                </a:r>
                <a:r>
                  <a:rPr lang="en-US" baseline="-25000"/>
                  <a:t>CH</a:t>
                </a:r>
                <a:r>
                  <a:rPr lang="en-US" baseline="-40000"/>
                  <a:t>4</a:t>
                </a:r>
                <a:r>
                  <a:rPr lang="en-US"/>
                  <a:t>/L</a:t>
                </a:r>
                <a:r>
                  <a:rPr lang="en-US" baseline="-25000"/>
                  <a:t>mat.</a:t>
                </a:r>
                <a:r>
                  <a:rPr lang="en-US"/>
                  <a:t>/day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423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9577364032722652"/>
          <c:y val="0.14035078477870275"/>
          <c:w val="0.75690776905547075"/>
          <c:h val="0.707292580517873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'Saline water'!$A$3:$B$3</c:f>
              <c:strCache>
                <c:ptCount val="1"/>
                <c:pt idx="0">
                  <c:v>Bånlev 14-01-2016</c:v>
                </c:pt>
              </c:strCache>
            </c:strRef>
          </c:tx>
          <c:invertIfNegative val="0"/>
          <c:cat>
            <c:strRef>
              <c:f>'Saline water'!$A$4:$A$6</c:f>
              <c:strCache>
                <c:ptCount val="3"/>
                <c:pt idx="0">
                  <c:v>H2/CO2</c:v>
                </c:pt>
                <c:pt idx="1">
                  <c:v>N2</c:v>
                </c:pt>
                <c:pt idx="2">
                  <c:v>Reactor</c:v>
                </c:pt>
              </c:strCache>
            </c:strRef>
          </c:cat>
          <c:val>
            <c:numRef>
              <c:f>'Saline water'!$B$4:$B$6</c:f>
              <c:numCache>
                <c:formatCode>0,000,000</c:formatCode>
                <c:ptCount val="3"/>
                <c:pt idx="0" formatCode="00,000">
                  <c:v>0.15937162117600337</c:v>
                </c:pt>
                <c:pt idx="1">
                  <c:v>2.7247620642757691E-3</c:v>
                </c:pt>
                <c:pt idx="2" formatCode="General">
                  <c:v>0.7964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69152"/>
        <c:axId val="74770688"/>
      </c:barChart>
      <c:catAx>
        <c:axId val="74769152"/>
        <c:scaling>
          <c:orientation val="minMax"/>
        </c:scaling>
        <c:delete val="0"/>
        <c:axPos val="b"/>
        <c:numFmt formatCode="0.00E+00" sourceLinked="0"/>
        <c:majorTickMark val="none"/>
        <c:minorTickMark val="none"/>
        <c:tickLblPos val="nextTo"/>
        <c:crossAx val="74770688"/>
        <c:crosses val="autoZero"/>
        <c:auto val="1"/>
        <c:lblAlgn val="ctr"/>
        <c:lblOffset val="100"/>
        <c:noMultiLvlLbl val="0"/>
      </c:catAx>
      <c:valAx>
        <c:axId val="74770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</a:t>
                </a:r>
                <a:r>
                  <a:rPr lang="en-US" baseline="-25000" dirty="0" smtClean="0"/>
                  <a:t>CH</a:t>
                </a:r>
                <a:r>
                  <a:rPr lang="en-US" baseline="-40000" dirty="0" smtClean="0"/>
                  <a:t>4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mat</a:t>
                </a:r>
                <a:r>
                  <a:rPr lang="en-US" baseline="-25000" dirty="0" smtClean="0"/>
                  <a:t>.</a:t>
                </a:r>
                <a:r>
                  <a:rPr lang="en-US" dirty="0" smtClean="0"/>
                  <a:t>/day</a:t>
                </a:r>
                <a:endParaRPr lang="en-US" dirty="0"/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crossAx val="7476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Dilution in 0.5%</a:t>
            </a:r>
            <a:r>
              <a:rPr lang="en-US" baseline="0" dirty="0"/>
              <a:t> saline </a:t>
            </a:r>
            <a:r>
              <a:rPr lang="en-US" dirty="0" smtClean="0"/>
              <a:t>water,</a:t>
            </a:r>
            <a:r>
              <a:rPr lang="en-US" baseline="0" dirty="0" smtClean="0"/>
              <a:t> and 10mL pure material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'Saline water series'!$A$3</c:f>
              <c:strCache>
                <c:ptCount val="1"/>
                <c:pt idx="0">
                  <c:v>dilution in water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'Saline water series'!$D$5:$D$10</c:f>
                <c:numCache>
                  <c:formatCode>General</c:formatCode>
                  <c:ptCount val="6"/>
                  <c:pt idx="0">
                    <c:v>5.3924818708197646E-2</c:v>
                  </c:pt>
                  <c:pt idx="1">
                    <c:v>9.1821860072922229E-2</c:v>
                  </c:pt>
                  <c:pt idx="2">
                    <c:v>2.7078319197338736E-2</c:v>
                  </c:pt>
                  <c:pt idx="3">
                    <c:v>2.0637636165170413E-2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'Saline water series'!$D$5:$D$10</c:f>
                <c:numCache>
                  <c:formatCode>General</c:formatCode>
                  <c:ptCount val="6"/>
                  <c:pt idx="0">
                    <c:v>5.3924818708197646E-2</c:v>
                  </c:pt>
                  <c:pt idx="1">
                    <c:v>9.1821860072922229E-2</c:v>
                  </c:pt>
                  <c:pt idx="2">
                    <c:v>2.7078319197338736E-2</c:v>
                  </c:pt>
                  <c:pt idx="3">
                    <c:v>2.0637636165170413E-2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</c:errBars>
          <c:cat>
            <c:strRef>
              <c:f>'Saline water series'!$B$5:$B$10</c:f>
              <c:strCache>
                <c:ptCount val="5"/>
                <c:pt idx="0">
                  <c:v>10mL</c:v>
                </c:pt>
                <c:pt idx="1">
                  <c:v>5mL</c:v>
                </c:pt>
                <c:pt idx="2">
                  <c:v>1mL</c:v>
                </c:pt>
                <c:pt idx="3">
                  <c:v>N2, 5mL</c:v>
                </c:pt>
                <c:pt idx="4">
                  <c:v>Reactor </c:v>
                </c:pt>
              </c:strCache>
            </c:strRef>
          </c:cat>
          <c:val>
            <c:numRef>
              <c:f>'Saline water series'!$C$5:$C$10</c:f>
              <c:numCache>
                <c:formatCode>00,000</c:formatCode>
                <c:ptCount val="6"/>
                <c:pt idx="0">
                  <c:v>0.89653633096834673</c:v>
                </c:pt>
                <c:pt idx="1">
                  <c:v>0.45273539402644181</c:v>
                </c:pt>
                <c:pt idx="2">
                  <c:v>0.20422642989582498</c:v>
                </c:pt>
                <c:pt idx="3">
                  <c:v>0.16320389643156594</c:v>
                </c:pt>
                <c:pt idx="4" formatCode="General">
                  <c:v>0.38119999999999998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38400"/>
        <c:axId val="71669248"/>
      </c:barChart>
      <c:catAx>
        <c:axId val="7163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Viby</a:t>
                </a:r>
                <a:r>
                  <a:rPr lang="en-US" baseline="0"/>
                  <a:t> 15-01-2016</a:t>
                </a:r>
                <a:endParaRPr lang="en-US"/>
              </a:p>
            </c:rich>
          </c:tx>
          <c:layout/>
          <c:overlay val="0"/>
        </c:title>
        <c:majorTickMark val="none"/>
        <c:minorTickMark val="none"/>
        <c:tickLblPos val="nextTo"/>
        <c:crossAx val="71669248"/>
        <c:crosses val="autoZero"/>
        <c:auto val="1"/>
        <c:lblAlgn val="ctr"/>
        <c:lblOffset val="100"/>
        <c:noMultiLvlLbl val="0"/>
      </c:catAx>
      <c:valAx>
        <c:axId val="7166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L</a:t>
                </a:r>
                <a:r>
                  <a:rPr lang="en-US" sz="1000" b="1" i="0" u="none" strike="noStrike" kern="1200" baseline="-250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CH4</a:t>
                </a:r>
                <a:r>
                  <a: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/L</a:t>
                </a:r>
                <a:r>
                  <a:rPr lang="en-US" sz="1000" b="1" i="0" u="none" strike="noStrike" kern="1200" baseline="-250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mat.</a:t>
                </a:r>
                <a:r>
                  <a: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/day</a:t>
                </a:r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crossAx val="7163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30938229085653"/>
          <c:y val="0.26313865452858182"/>
          <c:w val="0.70345561351768993"/>
          <c:h val="0.543442885431030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'Dilute and pure'!$A$4</c:f>
              <c:strCache>
                <c:ptCount val="1"/>
                <c:pt idx="0">
                  <c:v>dilute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('Dilute and pure'!$C$5:$C$6,'Dilute and pure'!$C$9:$C$11)</c:f>
                <c:numCache>
                  <c:formatCode>General</c:formatCode>
                  <c:ptCount val="5"/>
                  <c:pt idx="0">
                    <c:v>2.8422976069551003E-2</c:v>
                  </c:pt>
                  <c:pt idx="1">
                    <c:v>4.0080524811482027E-2</c:v>
                  </c:pt>
                  <c:pt idx="2">
                    <c:v>0.14197812593702838</c:v>
                  </c:pt>
                  <c:pt idx="3">
                    <c:v>2.323843188827128E-2</c:v>
                  </c:pt>
                </c:numCache>
              </c:numRef>
            </c:plus>
            <c:minus>
              <c:numRef>
                <c:f>('Dilute and pure'!$C$5:$C$6,'Dilute and pure'!$C$9:$C$11)</c:f>
                <c:numCache>
                  <c:formatCode>General</c:formatCode>
                  <c:ptCount val="5"/>
                  <c:pt idx="0">
                    <c:v>2.8422976069551003E-2</c:v>
                  </c:pt>
                  <c:pt idx="1">
                    <c:v>4.0080524811482027E-2</c:v>
                  </c:pt>
                  <c:pt idx="2">
                    <c:v>0.14197812593702838</c:v>
                  </c:pt>
                  <c:pt idx="3">
                    <c:v>2.323843188827128E-2</c:v>
                  </c:pt>
                </c:numCache>
              </c:numRef>
            </c:minus>
          </c:errBars>
          <c:cat>
            <c:strRef>
              <c:f>('Dilute and pure'!$A$5:$A$6,'Dilute and pure'!$A$9:$A$10,'Dilute and pure'!$A$11)</c:f>
              <c:strCache>
                <c:ptCount val="5"/>
                <c:pt idx="0">
                  <c:v>H2/CO2, 1mL</c:v>
                </c:pt>
                <c:pt idx="1">
                  <c:v>N2, 1mL</c:v>
                </c:pt>
                <c:pt idx="2">
                  <c:v>H2/CO2, 10mL</c:v>
                </c:pt>
                <c:pt idx="3">
                  <c:v>N2, 10mL</c:v>
                </c:pt>
                <c:pt idx="4">
                  <c:v>Reactor</c:v>
                </c:pt>
              </c:strCache>
            </c:strRef>
          </c:cat>
          <c:val>
            <c:numRef>
              <c:f>('Dilute and pure'!$B$5:$B$6,'Dilute and pure'!$B$9:$B$11)</c:f>
              <c:numCache>
                <c:formatCode>00,000</c:formatCode>
                <c:ptCount val="5"/>
                <c:pt idx="0">
                  <c:v>0.21332705660467099</c:v>
                </c:pt>
                <c:pt idx="1">
                  <c:v>3.5566163727528882E-2</c:v>
                </c:pt>
                <c:pt idx="2">
                  <c:v>0.54824778097153237</c:v>
                </c:pt>
                <c:pt idx="3">
                  <c:v>0.17881162761471892</c:v>
                </c:pt>
                <c:pt idx="4" formatCode="General">
                  <c:v>0.38119999999999998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04864"/>
        <c:axId val="77223424"/>
      </c:barChart>
      <c:catAx>
        <c:axId val="7720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Viby</a:t>
                </a:r>
                <a:r>
                  <a:rPr lang="en-US" sz="1400" baseline="0"/>
                  <a:t> 15-12-2015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428126041550939"/>
              <c:y val="0.11471968800852193"/>
            </c:manualLayout>
          </c:layout>
          <c:overlay val="0"/>
        </c:title>
        <c:majorTickMark val="out"/>
        <c:minorTickMark val="none"/>
        <c:tickLblPos val="nextTo"/>
        <c:crossAx val="77223424"/>
        <c:crosses val="autoZero"/>
        <c:auto val="1"/>
        <c:lblAlgn val="ctr"/>
        <c:lblOffset val="100"/>
        <c:noMultiLvlLbl val="0"/>
      </c:catAx>
      <c:valAx>
        <c:axId val="772234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L</a:t>
                </a:r>
                <a:r>
                  <a:rPr lang="en-US" sz="1000" b="1" i="0" u="none" strike="noStrike" kern="1200" baseline="-250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CH</a:t>
                </a:r>
                <a:r>
                  <a:rPr lang="en-US" sz="1000" b="1" i="0" u="none" strike="noStrike" kern="1200" baseline="-400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4</a:t>
                </a:r>
                <a:r>
                  <a: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/L</a:t>
                </a:r>
                <a:r>
                  <a:rPr lang="en-US" sz="1000" b="1" i="0" u="none" strike="noStrike" kern="1200" baseline="-250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mat.</a:t>
                </a:r>
                <a:r>
                  <a: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/day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"/>
              <c:y val="0.37924013344922464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7720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Methane production</a:t>
            </a:r>
          </a:p>
        </c:rich>
      </c:tx>
      <c:layout>
        <c:manualLayout>
          <c:xMode val="edge"/>
          <c:yMode val="edge"/>
          <c:x val="0.260818486055155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419072615923"/>
          <c:y val="0.2647801837270341"/>
          <c:w val="0.77917957130358706"/>
          <c:h val="0.5627351268591426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'Dilute and pure'!$A$3</c:f>
              <c:strCache>
                <c:ptCount val="1"/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Viby</a:t>
                    </a:r>
                  </a:p>
                  <a:p>
                    <a:r>
                      <a:rPr lang="en-US"/>
                      <a:t>15/12/15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Viby</a:t>
                    </a:r>
                  </a:p>
                  <a:p>
                    <a:r>
                      <a:rPr lang="en-US"/>
                      <a:t>15/1/16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Viby</a:t>
                    </a:r>
                  </a:p>
                  <a:p>
                    <a:r>
                      <a:rPr lang="en-US"/>
                      <a:t>15/12/15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Bånlev</a:t>
                    </a:r>
                  </a:p>
                  <a:p>
                    <a:r>
                      <a:rPr lang="en-US"/>
                      <a:t>25/1/16</a:t>
                    </a:r>
                  </a:p>
                  <a:p>
                    <a:r>
                      <a:rPr lang="en-US"/>
                      <a:t>1.5bar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Bånlev</a:t>
                    </a:r>
                  </a:p>
                  <a:p>
                    <a:r>
                      <a:rPr lang="en-US"/>
                      <a:t>25/1/16</a:t>
                    </a:r>
                  </a:p>
                  <a:p>
                    <a:r>
                      <a:rPr lang="en-US"/>
                      <a:t>reactor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Viby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15/12/16</a:t>
                    </a:r>
                  </a:p>
                  <a:p>
                    <a:r>
                      <a:rPr lang="en-US" baseline="0"/>
                      <a:t>reactor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'Dilute and pure'!$A$21:$A$26</c:f>
              <c:strCache>
                <c:ptCount val="6"/>
                <c:pt idx="0">
                  <c:v>N2, 1mL</c:v>
                </c:pt>
                <c:pt idx="1">
                  <c:v>N2, 5mL</c:v>
                </c:pt>
                <c:pt idx="2">
                  <c:v>N2, 10mL</c:v>
                </c:pt>
                <c:pt idx="3">
                  <c:v>N2/CO2, 10mL</c:v>
                </c:pt>
                <c:pt idx="4">
                  <c:v>Reactor, Bånlev</c:v>
                </c:pt>
                <c:pt idx="5">
                  <c:v>Reactor, Viby</c:v>
                </c:pt>
              </c:strCache>
            </c:strRef>
          </c:cat>
          <c:val>
            <c:numRef>
              <c:f>'Dilute and pure'!$B$21:$B$26</c:f>
              <c:numCache>
                <c:formatCode>00,000</c:formatCode>
                <c:ptCount val="6"/>
                <c:pt idx="0" formatCode="General">
                  <c:v>3.5566163727528882E-2</c:v>
                </c:pt>
                <c:pt idx="1">
                  <c:v>0.16320389643156594</c:v>
                </c:pt>
                <c:pt idx="2">
                  <c:v>0.17881162761471892</c:v>
                </c:pt>
                <c:pt idx="3" formatCode="General">
                  <c:v>0.84696933776785677</c:v>
                </c:pt>
                <c:pt idx="4" formatCode="General">
                  <c:v>0.81040000000000001</c:v>
                </c:pt>
                <c:pt idx="5" formatCode="General">
                  <c:v>0.38119999999999998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90112"/>
        <c:axId val="77308288"/>
      </c:barChart>
      <c:catAx>
        <c:axId val="7729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77308288"/>
        <c:crosses val="autoZero"/>
        <c:auto val="1"/>
        <c:lblAlgn val="ctr"/>
        <c:lblOffset val="100"/>
        <c:noMultiLvlLbl val="0"/>
      </c:catAx>
      <c:valAx>
        <c:axId val="77308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LCH4/Lmat./day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77290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Methane</a:t>
            </a:r>
            <a:r>
              <a:rPr lang="en-US" sz="1600" baseline="0"/>
              <a:t> production rate, </a:t>
            </a:r>
            <a:r>
              <a:rPr lang="en-US" sz="1600"/>
              <a:t>1.5bar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'Dilute and pure'!$A$14</c:f>
              <c:strCache>
                <c:ptCount val="1"/>
                <c:pt idx="0">
                  <c:v>1.5bar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'Dilute and pure'!$C$15:$C$16</c:f>
                <c:numCache>
                  <c:formatCode>General</c:formatCode>
                  <c:ptCount val="2"/>
                  <c:pt idx="0">
                    <c:v>0.6893130043423088</c:v>
                  </c:pt>
                  <c:pt idx="1">
                    <c:v>3.763030707237236E-2</c:v>
                  </c:pt>
                </c:numCache>
              </c:numRef>
            </c:plus>
            <c:minus>
              <c:numRef>
                <c:f>'Dilute and pure'!$C$15:$C$16</c:f>
                <c:numCache>
                  <c:formatCode>General</c:formatCode>
                  <c:ptCount val="2"/>
                  <c:pt idx="0">
                    <c:v>0.6893130043423088</c:v>
                  </c:pt>
                  <c:pt idx="1">
                    <c:v>3.763030707237236E-2</c:v>
                  </c:pt>
                </c:numCache>
              </c:numRef>
            </c:minus>
          </c:errBars>
          <c:cat>
            <c:strRef>
              <c:f>'Dilute and pure'!$A$15:$A$17</c:f>
              <c:strCache>
                <c:ptCount val="3"/>
                <c:pt idx="0">
                  <c:v>H2/CO2, 10mL</c:v>
                </c:pt>
                <c:pt idx="1">
                  <c:v>N2/CO2, 10mL</c:v>
                </c:pt>
                <c:pt idx="2">
                  <c:v>Reactor</c:v>
                </c:pt>
              </c:strCache>
            </c:strRef>
          </c:cat>
          <c:val>
            <c:numRef>
              <c:f>'Dilute and pure'!$B$15:$B$17</c:f>
              <c:numCache>
                <c:formatCode>00,000</c:formatCode>
                <c:ptCount val="3"/>
                <c:pt idx="0">
                  <c:v>13.045932466760414</c:v>
                </c:pt>
                <c:pt idx="1">
                  <c:v>0.84696933776785677</c:v>
                </c:pt>
                <c:pt idx="2" formatCode="General">
                  <c:v>0.81040000000000001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3216"/>
        <c:axId val="77675136"/>
      </c:barChart>
      <c:catAx>
        <c:axId val="7767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Bånlev 25-01-16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7675136"/>
        <c:crosses val="autoZero"/>
        <c:auto val="1"/>
        <c:lblAlgn val="ctr"/>
        <c:lblOffset val="100"/>
        <c:noMultiLvlLbl val="0"/>
      </c:catAx>
      <c:valAx>
        <c:axId val="7767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</a:t>
                </a:r>
                <a:r>
                  <a:rPr lang="en-US" baseline="-25000"/>
                  <a:t>CH</a:t>
                </a:r>
                <a:r>
                  <a:rPr lang="en-US" baseline="-40000"/>
                  <a:t>4</a:t>
                </a:r>
                <a:r>
                  <a:rPr lang="en-US"/>
                  <a:t>/L</a:t>
                </a:r>
                <a:r>
                  <a:rPr lang="en-US" baseline="-25000"/>
                  <a:t>mat.</a:t>
                </a:r>
                <a:r>
                  <a:rPr lang="en-US"/>
                  <a:t>/day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77673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CO2 serie</a:t>
            </a:r>
          </a:p>
        </c:rich>
      </c:tx>
      <c:layout>
        <c:manualLayout>
          <c:xMode val="edge"/>
          <c:yMode val="edge"/>
          <c:x val="0.41313048235768768"/>
          <c:y val="7.4617777511900393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1"/>
          <c:order val="0"/>
          <c:invertIfNegative val="0"/>
          <c:cat>
            <c:numRef>
              <c:f>'Serie CO2'!$A$4:$A$9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0.12</c:v>
                </c:pt>
                <c:pt idx="3">
                  <c:v>0.27</c:v>
                </c:pt>
                <c:pt idx="4">
                  <c:v>0.66</c:v>
                </c:pt>
                <c:pt idx="5">
                  <c:v>1</c:v>
                </c:pt>
              </c:numCache>
            </c:numRef>
          </c:cat>
          <c:val>
            <c:numRef>
              <c:f>'Serie CO2'!$B$4:$B$9</c:f>
              <c:numCache>
                <c:formatCode>General</c:formatCode>
                <c:ptCount val="6"/>
                <c:pt idx="0">
                  <c:v>9.5934634225393584E-2</c:v>
                </c:pt>
                <c:pt idx="1">
                  <c:v>0.18967133053484128</c:v>
                </c:pt>
                <c:pt idx="2">
                  <c:v>0.19945485608383531</c:v>
                </c:pt>
                <c:pt idx="3">
                  <c:v>0.1207000262846606</c:v>
                </c:pt>
                <c:pt idx="4">
                  <c:v>8.7740813602685513E-2</c:v>
                </c:pt>
                <c:pt idx="5">
                  <c:v>0.12580564041927367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31712"/>
        <c:axId val="77733248"/>
      </c:barChart>
      <c:catAx>
        <c:axId val="777317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77733248"/>
        <c:crosses val="autoZero"/>
        <c:auto val="1"/>
        <c:lblAlgn val="ctr"/>
        <c:lblOffset val="100"/>
        <c:noMultiLvlLbl val="0"/>
      </c:catAx>
      <c:valAx>
        <c:axId val="77733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</a:t>
                </a:r>
                <a:r>
                  <a:rPr lang="en-US" baseline="-25000"/>
                  <a:t>CH</a:t>
                </a:r>
                <a:r>
                  <a:rPr lang="en-US" baseline="-40000"/>
                  <a:t>4</a:t>
                </a:r>
                <a:r>
                  <a:rPr lang="en-US"/>
                  <a:t>/L</a:t>
                </a:r>
                <a:r>
                  <a:rPr lang="en-US" baseline="-25000"/>
                  <a:t>mat.</a:t>
                </a:r>
                <a:r>
                  <a:rPr lang="en-US"/>
                  <a:t>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73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CO2 serie, with acetate</a:t>
            </a:r>
          </a:p>
        </c:rich>
      </c:tx>
      <c:layout>
        <c:manualLayout>
          <c:xMode val="edge"/>
          <c:yMode val="edge"/>
          <c:x val="0.32625342245176242"/>
          <c:y val="0.10137121113947063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1"/>
          <c:order val="0"/>
          <c:invertIfNegative val="0"/>
          <c:cat>
            <c:strRef>
              <c:f>'Serie CO2'!$A$11:$A$16</c:f>
              <c:strCache>
                <c:ptCount val="6"/>
                <c:pt idx="0">
                  <c:v>Ac., 0%</c:v>
                </c:pt>
                <c:pt idx="1">
                  <c:v>Ac., 1%</c:v>
                </c:pt>
                <c:pt idx="2">
                  <c:v>Ac., 12%</c:v>
                </c:pt>
                <c:pt idx="3">
                  <c:v>Ac., 27%</c:v>
                </c:pt>
                <c:pt idx="4">
                  <c:v>Ac., 66%</c:v>
                </c:pt>
                <c:pt idx="5">
                  <c:v>Ac., 100%</c:v>
                </c:pt>
              </c:strCache>
            </c:strRef>
          </c:cat>
          <c:val>
            <c:numRef>
              <c:f>'Serie CO2'!$B$11:$B$16</c:f>
              <c:numCache>
                <c:formatCode>General</c:formatCode>
                <c:ptCount val="6"/>
                <c:pt idx="0">
                  <c:v>0.45481161516170515</c:v>
                </c:pt>
                <c:pt idx="1">
                  <c:v>0.35896819359019211</c:v>
                </c:pt>
                <c:pt idx="2">
                  <c:v>0.39708479954240794</c:v>
                </c:pt>
                <c:pt idx="3">
                  <c:v>7.8485799381715723E-2</c:v>
                </c:pt>
                <c:pt idx="4">
                  <c:v>0.11849214870687017</c:v>
                </c:pt>
                <c:pt idx="5">
                  <c:v>0.21583260411442468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49632"/>
        <c:axId val="77763712"/>
      </c:barChart>
      <c:catAx>
        <c:axId val="777496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77763712"/>
        <c:crosses val="autoZero"/>
        <c:auto val="1"/>
        <c:lblAlgn val="ctr"/>
        <c:lblOffset val="100"/>
        <c:noMultiLvlLbl val="0"/>
      </c:catAx>
      <c:valAx>
        <c:axId val="77763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</a:t>
                </a:r>
                <a:r>
                  <a:rPr lang="en-US" baseline="-25000" dirty="0"/>
                  <a:t>CH</a:t>
                </a:r>
                <a:r>
                  <a:rPr lang="en-US" baseline="-40000" dirty="0"/>
                  <a:t>4</a:t>
                </a:r>
                <a:r>
                  <a:rPr lang="en-US" dirty="0"/>
                  <a:t>/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mat</a:t>
                </a:r>
                <a:r>
                  <a:rPr lang="en-US" baseline="-25000" dirty="0"/>
                  <a:t>.</a:t>
                </a:r>
                <a:r>
                  <a:rPr lang="en-US" dirty="0"/>
                  <a:t>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74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0.15208</cdr:x>
      <cdr:y>0.85417</cdr:y>
    </cdr:from>
    <cdr:to>
      <cdr:x>0.42083</cdr:x>
      <cdr:y>0.8869</cdr:y>
    </cdr:to>
    <cdr:sp macro="" textlink="">
      <cdr:nvSpPr>
        <cdr:cNvPr id="2" name="Kantet venstreparentes 1"/>
        <cdr:cNvSpPr/>
      </cdr:nvSpPr>
      <cdr:spPr>
        <a:xfrm xmlns:a="http://schemas.openxmlformats.org/drawingml/2006/main" rot="16200000">
          <a:off x="1257299" y="2171700"/>
          <a:ext cx="104775" cy="1228725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0.42361</cdr:x>
      <cdr:y>0.85218</cdr:y>
    </cdr:from>
    <cdr:to>
      <cdr:x>0.69236</cdr:x>
      <cdr:y>0.88492</cdr:y>
    </cdr:to>
    <cdr:sp macro="" textlink="">
      <cdr:nvSpPr>
        <cdr:cNvPr id="3" name="Kantet venstreparentes 2"/>
        <cdr:cNvSpPr/>
      </cdr:nvSpPr>
      <cdr:spPr>
        <a:xfrm xmlns:a="http://schemas.openxmlformats.org/drawingml/2006/main" rot="16200000">
          <a:off x="2498725" y="2165350"/>
          <a:ext cx="104775" cy="1228725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0.69444</cdr:x>
      <cdr:y>0.85218</cdr:y>
    </cdr:from>
    <cdr:to>
      <cdr:x>0.96319</cdr:x>
      <cdr:y>0.88492</cdr:y>
    </cdr:to>
    <cdr:sp macro="" textlink="">
      <cdr:nvSpPr>
        <cdr:cNvPr id="4" name="Kantet venstreparentes 3"/>
        <cdr:cNvSpPr/>
      </cdr:nvSpPr>
      <cdr:spPr>
        <a:xfrm xmlns:a="http://schemas.openxmlformats.org/drawingml/2006/main" rot="16200000">
          <a:off x="3736975" y="2165350"/>
          <a:ext cx="104775" cy="1228725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0.59877</cdr:x>
      <cdr:y>0.83364</cdr:y>
    </cdr:from>
    <cdr:to>
      <cdr:x>0.69817</cdr:x>
      <cdr:y>0.89144</cdr:y>
    </cdr:to>
    <cdr:sp macro="" textlink="">
      <cdr:nvSpPr>
        <cdr:cNvPr id="5" name="Tekstboks 8"/>
        <cdr:cNvSpPr txBox="1"/>
      </cdr:nvSpPr>
      <cdr:spPr>
        <a:xfrm xmlns:a="http://schemas.openxmlformats.org/drawingml/2006/main">
          <a:off x="3024336" y="3773016"/>
          <a:ext cx="5020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100%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0.86964</cdr:x>
      <cdr:y>0.83364</cdr:y>
    </cdr:from>
    <cdr:to>
      <cdr:x>0.96904</cdr:x>
      <cdr:y>0.89144</cdr:y>
    </cdr:to>
    <cdr:sp macro="" textlink="">
      <cdr:nvSpPr>
        <cdr:cNvPr id="6" name="Tekstboks 8"/>
        <cdr:cNvSpPr txBox="1"/>
      </cdr:nvSpPr>
      <cdr:spPr>
        <a:xfrm xmlns:a="http://schemas.openxmlformats.org/drawingml/2006/main">
          <a:off x="4392488" y="3773016"/>
          <a:ext cx="5020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100%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0.14256</cdr:x>
      <cdr:y>0.83364</cdr:y>
    </cdr:from>
    <cdr:to>
      <cdr:x>0.22768</cdr:x>
      <cdr:y>0.89144</cdr:y>
    </cdr:to>
    <cdr:sp macro="" textlink="">
      <cdr:nvSpPr>
        <cdr:cNvPr id="7" name="Tekstboks 8"/>
        <cdr:cNvSpPr txBox="1"/>
      </cdr:nvSpPr>
      <cdr:spPr>
        <a:xfrm xmlns:a="http://schemas.openxmlformats.org/drawingml/2006/main">
          <a:off x="720080" y="3773016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84%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0.24281</cdr:x>
      <cdr:y>0.83364</cdr:y>
    </cdr:from>
    <cdr:to>
      <cdr:x>0.31364</cdr:x>
      <cdr:y>0.89144</cdr:y>
    </cdr:to>
    <cdr:sp macro="" textlink="">
      <cdr:nvSpPr>
        <cdr:cNvPr id="8" name="Tekstboks 8"/>
        <cdr:cNvSpPr txBox="1"/>
      </cdr:nvSpPr>
      <cdr:spPr>
        <a:xfrm xmlns:a="http://schemas.openxmlformats.org/drawingml/2006/main">
          <a:off x="1226386" y="3773016"/>
          <a:ext cx="35779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/>
            <a:t>5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0.41772</cdr:x>
      <cdr:y>0.83364</cdr:y>
    </cdr:from>
    <cdr:to>
      <cdr:x>0.50284</cdr:x>
      <cdr:y>0.89144</cdr:y>
    </cdr:to>
    <cdr:sp macro="" textlink="">
      <cdr:nvSpPr>
        <cdr:cNvPr id="9" name="Tekstboks 8"/>
        <cdr:cNvSpPr txBox="1"/>
      </cdr:nvSpPr>
      <cdr:spPr>
        <a:xfrm xmlns:a="http://schemas.openxmlformats.org/drawingml/2006/main">
          <a:off x="2109847" y="3773016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12%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0.51323</cdr:x>
      <cdr:y>0.83364</cdr:y>
    </cdr:from>
    <cdr:to>
      <cdr:x>0.58407</cdr:x>
      <cdr:y>0.89144</cdr:y>
    </cdr:to>
    <cdr:sp macro="" textlink="">
      <cdr:nvSpPr>
        <cdr:cNvPr id="10" name="Tekstboks 8"/>
        <cdr:cNvSpPr txBox="1"/>
      </cdr:nvSpPr>
      <cdr:spPr>
        <a:xfrm xmlns:a="http://schemas.openxmlformats.org/drawingml/2006/main">
          <a:off x="2592288" y="3773016"/>
          <a:ext cx="35779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/>
            <a:t>4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0.69857</cdr:x>
      <cdr:y>0.83364</cdr:y>
    </cdr:from>
    <cdr:to>
      <cdr:x>0.78368</cdr:x>
      <cdr:y>0.89144</cdr:y>
    </cdr:to>
    <cdr:sp macro="" textlink="">
      <cdr:nvSpPr>
        <cdr:cNvPr id="11" name="Tekstboks 8"/>
        <cdr:cNvSpPr txBox="1"/>
      </cdr:nvSpPr>
      <cdr:spPr>
        <a:xfrm xmlns:a="http://schemas.openxmlformats.org/drawingml/2006/main">
          <a:off x="3528392" y="3773016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77%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0.79836</cdr:x>
      <cdr:y>0.83364</cdr:y>
    </cdr:from>
    <cdr:to>
      <cdr:x>0.8692</cdr:x>
      <cdr:y>0.89144</cdr:y>
    </cdr:to>
    <cdr:sp macro="" textlink="">
      <cdr:nvSpPr>
        <cdr:cNvPr id="12" name="Tekstboks 8"/>
        <cdr:cNvSpPr txBox="1"/>
      </cdr:nvSpPr>
      <cdr:spPr>
        <a:xfrm xmlns:a="http://schemas.openxmlformats.org/drawingml/2006/main">
          <a:off x="4032448" y="3773016"/>
          <a:ext cx="35779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/>
            <a:t>8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0.2439</cdr:x>
      <cdr:y>0.625</cdr:y>
    </cdr:from>
    <cdr:to>
      <cdr:x>0.41463</cdr:x>
      <cdr:y>0.73853</cdr:y>
    </cdr:to>
    <cdr:sp macro="" textlink="">
      <cdr:nvSpPr>
        <cdr:cNvPr id="2" name="Tekstboks 8"/>
        <cdr:cNvSpPr txBox="1"/>
      </cdr:nvSpPr>
      <cdr:spPr>
        <a:xfrm xmlns:a="http://schemas.openxmlformats.org/drawingml/2006/main">
          <a:off x="720080" y="1440160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/>
            <a:t>2</a:t>
          </a:r>
          <a:r>
            <a:rPr lang="da-DK" sz="1100" dirty="0" smtClean="0"/>
            <a:t>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0.4878</cdr:x>
      <cdr:y>0.71875</cdr:y>
    </cdr:from>
    <cdr:to>
      <cdr:x>0.65854</cdr:x>
      <cdr:y>0.83228</cdr:y>
    </cdr:to>
    <cdr:sp macro="" textlink="">
      <cdr:nvSpPr>
        <cdr:cNvPr id="3" name="Tekstboks 8"/>
        <cdr:cNvSpPr txBox="1"/>
      </cdr:nvSpPr>
      <cdr:spPr>
        <a:xfrm xmlns:a="http://schemas.openxmlformats.org/drawingml/2006/main">
          <a:off x="1440160" y="1656184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0.3%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0.29825</cdr:x>
      <cdr:y>0.66099</cdr:y>
    </cdr:from>
    <cdr:to>
      <cdr:x>0.39529</cdr:x>
      <cdr:y>0.76363</cdr:y>
    </cdr:to>
    <cdr:sp macro="" textlink="">
      <cdr:nvSpPr>
        <cdr:cNvPr id="2" name="Tekstboks 9"/>
        <cdr:cNvSpPr txBox="1"/>
      </cdr:nvSpPr>
      <cdr:spPr>
        <a:xfrm xmlns:a="http://schemas.openxmlformats.org/drawingml/2006/main">
          <a:off x="1549212" y="1684784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119%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0.43867</cdr:x>
      <cdr:y>0.68924</cdr:y>
    </cdr:from>
    <cdr:to>
      <cdr:x>0.53571</cdr:x>
      <cdr:y>0.79188</cdr:y>
    </cdr:to>
    <cdr:sp macro="" textlink="">
      <cdr:nvSpPr>
        <cdr:cNvPr id="3" name="Tekstboks 9"/>
        <cdr:cNvSpPr txBox="1"/>
      </cdr:nvSpPr>
      <cdr:spPr>
        <a:xfrm xmlns:a="http://schemas.openxmlformats.org/drawingml/2006/main">
          <a:off x="2278596" y="1756792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53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0.58423</cdr:x>
      <cdr:y>0.68924</cdr:y>
    </cdr:from>
    <cdr:to>
      <cdr:x>0.68127</cdr:x>
      <cdr:y>0.79188</cdr:y>
    </cdr:to>
    <cdr:sp macro="" textlink="">
      <cdr:nvSpPr>
        <cdr:cNvPr id="4" name="Tekstboks 9"/>
        <cdr:cNvSpPr txBox="1"/>
      </cdr:nvSpPr>
      <cdr:spPr>
        <a:xfrm xmlns:a="http://schemas.openxmlformats.org/drawingml/2006/main">
          <a:off x="3034680" y="1756792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42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0.72286</cdr:x>
      <cdr:y>0.627</cdr:y>
    </cdr:from>
    <cdr:to>
      <cdr:x>0.8199</cdr:x>
      <cdr:y>0.72964</cdr:y>
    </cdr:to>
    <cdr:sp macro="" textlink="">
      <cdr:nvSpPr>
        <cdr:cNvPr id="5" name="Tekstboks 9"/>
        <cdr:cNvSpPr txBox="1"/>
      </cdr:nvSpPr>
      <cdr:spPr>
        <a:xfrm xmlns:a="http://schemas.openxmlformats.org/drawingml/2006/main">
          <a:off x="3754760" y="1598156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100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0.20455</cdr:x>
      <cdr:y>0.55882</cdr:y>
    </cdr:from>
    <cdr:to>
      <cdr:x>0.34091</cdr:x>
      <cdr:y>0.67647</cdr:y>
    </cdr:to>
    <cdr:sp macro="" textlink="">
      <cdr:nvSpPr>
        <cdr:cNvPr id="3" name="Tekstboks 2"/>
        <cdr:cNvSpPr txBox="1"/>
      </cdr:nvSpPr>
      <cdr:spPr>
        <a:xfrm xmlns:a="http://schemas.openxmlformats.org/drawingml/2006/main">
          <a:off x="648072" y="136815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100" dirty="0" smtClean="0"/>
            <a:t>56%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0.75</cdr:x>
      <cdr:y>0.44118</cdr:y>
    </cdr:from>
    <cdr:to>
      <cdr:x>0.90909</cdr:x>
      <cdr:y>0.55882</cdr:y>
    </cdr:to>
    <cdr:sp macro="" textlink="">
      <cdr:nvSpPr>
        <cdr:cNvPr id="4" name="Tekstboks 1"/>
        <cdr:cNvSpPr txBox="1"/>
      </cdr:nvSpPr>
      <cdr:spPr>
        <a:xfrm xmlns:a="http://schemas.openxmlformats.org/drawingml/2006/main">
          <a:off x="2376264" y="108012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100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0.45455</cdr:x>
      <cdr:y>0.52941</cdr:y>
    </cdr:from>
    <cdr:to>
      <cdr:x>0.61364</cdr:x>
      <cdr:y>0.64706</cdr:y>
    </cdr:to>
    <cdr:sp macro="" textlink="">
      <cdr:nvSpPr>
        <cdr:cNvPr id="5" name="Tekstboks 1"/>
        <cdr:cNvSpPr txBox="1"/>
      </cdr:nvSpPr>
      <cdr:spPr>
        <a:xfrm xmlns:a="http://schemas.openxmlformats.org/drawingml/2006/main">
          <a:off x="1440160" y="129614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143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0.61364</cdr:x>
      <cdr:y>0.55882</cdr:y>
    </cdr:from>
    <cdr:to>
      <cdr:x>0.75</cdr:x>
      <cdr:y>0.67647</cdr:y>
    </cdr:to>
    <cdr:sp macro="" textlink="">
      <cdr:nvSpPr>
        <cdr:cNvPr id="6" name="Tekstboks 1"/>
        <cdr:cNvSpPr txBox="1"/>
      </cdr:nvSpPr>
      <cdr:spPr>
        <a:xfrm xmlns:a="http://schemas.openxmlformats.org/drawingml/2006/main">
          <a:off x="1944216" y="136815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46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0.35694</cdr:x>
      <cdr:y>0.66781</cdr:y>
    </cdr:from>
    <cdr:to>
      <cdr:x>0.49331</cdr:x>
      <cdr:y>0.78546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1130920" y="163497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/>
            <a:t>9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0.18599</cdr:x>
      <cdr:y>0.71078</cdr:y>
    </cdr:from>
    <cdr:to>
      <cdr:x>0.28002</cdr:x>
      <cdr:y>0.80267</cdr:y>
    </cdr:to>
    <cdr:sp macro="" textlink="">
      <cdr:nvSpPr>
        <cdr:cNvPr id="2" name="Tekstboks 13"/>
        <cdr:cNvSpPr txBox="1"/>
      </cdr:nvSpPr>
      <cdr:spPr>
        <a:xfrm xmlns:a="http://schemas.openxmlformats.org/drawingml/2006/main">
          <a:off x="850347" y="2023462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22%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0.2835</cdr:x>
      <cdr:y>0.71078</cdr:y>
    </cdr:from>
    <cdr:to>
      <cdr:x>0.37753</cdr:x>
      <cdr:y>0.80267</cdr:y>
    </cdr:to>
    <cdr:sp macro="" textlink="">
      <cdr:nvSpPr>
        <cdr:cNvPr id="3" name="Tekstboks 13"/>
        <cdr:cNvSpPr txBox="1"/>
      </cdr:nvSpPr>
      <cdr:spPr>
        <a:xfrm xmlns:a="http://schemas.openxmlformats.org/drawingml/2006/main">
          <a:off x="1296144" y="2023462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24%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0.37799</cdr:x>
      <cdr:y>0.71078</cdr:y>
    </cdr:from>
    <cdr:to>
      <cdr:x>0.47203</cdr:x>
      <cdr:y>0.80267</cdr:y>
    </cdr:to>
    <cdr:sp macro="" textlink="">
      <cdr:nvSpPr>
        <cdr:cNvPr id="4" name="Tekstboks 13"/>
        <cdr:cNvSpPr txBox="1"/>
      </cdr:nvSpPr>
      <cdr:spPr>
        <a:xfrm xmlns:a="http://schemas.openxmlformats.org/drawingml/2006/main">
          <a:off x="1728192" y="2023462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0.47249</cdr:x>
      <cdr:y>0.71078</cdr:y>
    </cdr:from>
    <cdr:to>
      <cdr:x>0.56653</cdr:x>
      <cdr:y>0.80267</cdr:y>
    </cdr:to>
    <cdr:sp macro="" textlink="">
      <cdr:nvSpPr>
        <cdr:cNvPr id="5" name="Tekstboks 13"/>
        <cdr:cNvSpPr txBox="1"/>
      </cdr:nvSpPr>
      <cdr:spPr>
        <a:xfrm xmlns:a="http://schemas.openxmlformats.org/drawingml/2006/main">
          <a:off x="2160240" y="2023462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0.56699</cdr:x>
      <cdr:y>0.71078</cdr:y>
    </cdr:from>
    <cdr:to>
      <cdr:x>0.66103</cdr:x>
      <cdr:y>0.80267</cdr:y>
    </cdr:to>
    <cdr:sp macro="" textlink="">
      <cdr:nvSpPr>
        <cdr:cNvPr id="6" name="Tekstboks 13"/>
        <cdr:cNvSpPr txBox="1"/>
      </cdr:nvSpPr>
      <cdr:spPr>
        <a:xfrm xmlns:a="http://schemas.openxmlformats.org/drawingml/2006/main">
          <a:off x="2592288" y="2023462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dirty="0" smtClean="0"/>
            <a:t>14%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0.126</cdr:x>
      <cdr:y>0.50588</cdr:y>
    </cdr:from>
    <cdr:to>
      <cdr:x>0.22003</cdr:x>
      <cdr:y>0.59778</cdr:y>
    </cdr:to>
    <cdr:sp macro="" textlink="">
      <cdr:nvSpPr>
        <cdr:cNvPr id="7" name="Tekstboks 13"/>
        <cdr:cNvSpPr txBox="1"/>
      </cdr:nvSpPr>
      <cdr:spPr>
        <a:xfrm xmlns:a="http://schemas.openxmlformats.org/drawingml/2006/main">
          <a:off x="576064" y="1440160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54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0.2205</cdr:x>
      <cdr:y>0.55647</cdr:y>
    </cdr:from>
    <cdr:to>
      <cdr:x>0.31453</cdr:x>
      <cdr:y>0.64836</cdr:y>
    </cdr:to>
    <cdr:sp macro="" textlink="">
      <cdr:nvSpPr>
        <cdr:cNvPr id="8" name="Tekstboks 13"/>
        <cdr:cNvSpPr txBox="1"/>
      </cdr:nvSpPr>
      <cdr:spPr>
        <a:xfrm xmlns:a="http://schemas.openxmlformats.org/drawingml/2006/main">
          <a:off x="1008112" y="1584176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42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0.33075</cdr:x>
      <cdr:y>0.53118</cdr:y>
    </cdr:from>
    <cdr:to>
      <cdr:x>0.42478</cdr:x>
      <cdr:y>0.62307</cdr:y>
    </cdr:to>
    <cdr:sp macro="" textlink="">
      <cdr:nvSpPr>
        <cdr:cNvPr id="9" name="Tekstboks 13"/>
        <cdr:cNvSpPr txBox="1"/>
      </cdr:nvSpPr>
      <cdr:spPr>
        <a:xfrm xmlns:a="http://schemas.openxmlformats.org/drawingml/2006/main">
          <a:off x="1512168" y="1512168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46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0.51974</cdr:x>
      <cdr:y>0.66275</cdr:y>
    </cdr:from>
    <cdr:to>
      <cdr:x>0.61424</cdr:x>
      <cdr:y>0.75464</cdr:y>
    </cdr:to>
    <cdr:sp macro="" textlink="">
      <cdr:nvSpPr>
        <cdr:cNvPr id="10" name="Tekstboks 13"/>
        <cdr:cNvSpPr txBox="1"/>
      </cdr:nvSpPr>
      <cdr:spPr>
        <a:xfrm xmlns:a="http://schemas.openxmlformats.org/drawingml/2006/main">
          <a:off x="2376264" y="1886730"/>
          <a:ext cx="43204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13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0.61424</cdr:x>
      <cdr:y>0.61888</cdr:y>
    </cdr:from>
    <cdr:to>
      <cdr:x>0.70828</cdr:x>
      <cdr:y>0.71078</cdr:y>
    </cdr:to>
    <cdr:sp macro="" textlink="">
      <cdr:nvSpPr>
        <cdr:cNvPr id="11" name="Tekstboks 13"/>
        <cdr:cNvSpPr txBox="1"/>
      </cdr:nvSpPr>
      <cdr:spPr>
        <a:xfrm xmlns:a="http://schemas.openxmlformats.org/drawingml/2006/main">
          <a:off x="2808312" y="1761852"/>
          <a:ext cx="4299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25%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0.44099</cdr:x>
      <cdr:y>0.64781</cdr:y>
    </cdr:from>
    <cdr:to>
      <cdr:x>0.51974</cdr:x>
      <cdr:y>0.7397</cdr:y>
    </cdr:to>
    <cdr:sp macro="" textlink="">
      <cdr:nvSpPr>
        <cdr:cNvPr id="14" name="Tekstboks 13"/>
        <cdr:cNvSpPr txBox="1"/>
      </cdr:nvSpPr>
      <cdr:spPr>
        <a:xfrm xmlns:a="http://schemas.openxmlformats.org/drawingml/2006/main">
          <a:off x="2016224" y="1844200"/>
          <a:ext cx="3600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/>
            <a:t>9</a:t>
          </a:r>
          <a:r>
            <a:rPr lang="da-DK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0.70874</cdr:x>
      <cdr:y>0.22765</cdr:y>
    </cdr:from>
    <cdr:to>
      <cdr:x>0.81855</cdr:x>
      <cdr:y>0.31954</cdr:y>
    </cdr:to>
    <cdr:sp macro="" textlink="">
      <cdr:nvSpPr>
        <cdr:cNvPr id="15" name="Tekstboks 13"/>
        <cdr:cNvSpPr txBox="1"/>
      </cdr:nvSpPr>
      <cdr:spPr>
        <a:xfrm xmlns:a="http://schemas.openxmlformats.org/drawingml/2006/main">
          <a:off x="3240360" y="648072"/>
          <a:ext cx="5020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dirty="0" smtClean="0"/>
            <a:t>100%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66C7-B229-4B87-A643-AD94EDD682EA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6832-0F51-46EA-97B3-1C06482DBB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57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</a:t>
            </a:r>
            <a:r>
              <a:rPr lang="en-US" baseline="0" noProof="0" dirty="0" smtClean="0"/>
              <a:t> goal of my studies is to develop an assay that will give a realistic and comparable estimate of the methanogenic activity in a anaerobic digester </a:t>
            </a:r>
          </a:p>
          <a:p>
            <a:r>
              <a:rPr lang="en-US" baseline="0" noProof="0" dirty="0" smtClean="0"/>
              <a:t>I will evaluate the methane production rate with and without added hydrogen and compare it to the production in the reactor at the time of sampling.</a:t>
            </a:r>
          </a:p>
          <a:p>
            <a:endParaRPr lang="da-DK" baseline="0" dirty="0" smtClean="0"/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Basic procedure</a:t>
            </a:r>
            <a:r>
              <a:rPr lang="da-DK" baseline="0" dirty="0" smtClean="0"/>
              <a:t> of potential </a:t>
            </a:r>
            <a:r>
              <a:rPr lang="da-DK" baseline="0" dirty="0" err="1" smtClean="0"/>
              <a:t>activity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assay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Evaluating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changing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assay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continously</a:t>
            </a:r>
            <a:r>
              <a:rPr lang="da-DK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da-DK" baseline="0" dirty="0" err="1" smtClean="0"/>
              <a:t>Dilution</a:t>
            </a:r>
            <a:r>
              <a:rPr lang="da-DK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da-DK" baseline="0" dirty="0" err="1" smtClean="0"/>
              <a:t>Undiluted</a:t>
            </a:r>
            <a:r>
              <a:rPr lang="da-DK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da-DK" baseline="0" dirty="0" smtClean="0"/>
              <a:t>Gas </a:t>
            </a:r>
            <a:r>
              <a:rPr lang="da-DK" baseline="0" dirty="0" err="1" smtClean="0"/>
              <a:t>composition</a:t>
            </a:r>
            <a:r>
              <a:rPr lang="da-DK" baseline="0" dirty="0" smtClean="0"/>
              <a:t>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first</a:t>
            </a:r>
            <a:r>
              <a:rPr lang="da-DK" baseline="0" dirty="0" smtClean="0"/>
              <a:t> version of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experiment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diluted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from the </a:t>
            </a:r>
            <a:r>
              <a:rPr lang="da-DK" baseline="0" dirty="0" err="1" smtClean="0"/>
              <a:t>reactor</a:t>
            </a:r>
            <a:r>
              <a:rPr lang="da-DK" baseline="0" dirty="0" smtClean="0"/>
              <a:t> in a 1:10 ration with </a:t>
            </a:r>
            <a:r>
              <a:rPr lang="da-DK" baseline="0" dirty="0" err="1" smtClean="0"/>
              <a:t>anaerobic</a:t>
            </a:r>
            <a:r>
              <a:rPr lang="da-DK" baseline="0" dirty="0" smtClean="0"/>
              <a:t> media </a:t>
            </a:r>
            <a:r>
              <a:rPr lang="da-DK" baseline="0" dirty="0" err="1" smtClean="0"/>
              <a:t>previously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methanogens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The serum </a:t>
            </a:r>
            <a:r>
              <a:rPr lang="da-DK" baseline="0" dirty="0" err="1" smtClean="0"/>
              <a:t>bottle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flushed</a:t>
            </a:r>
            <a:r>
              <a:rPr lang="da-DK" baseline="0" dirty="0" smtClean="0"/>
              <a:t> hydrogen/</a:t>
            </a:r>
            <a:r>
              <a:rPr lang="da-DK" baseline="0" dirty="0" err="1" smtClean="0"/>
              <a:t>carbondioxide</a:t>
            </a:r>
            <a:r>
              <a:rPr lang="da-DK" baseline="0" dirty="0" smtClean="0"/>
              <a:t> mixture 80% and 20%</a:t>
            </a:r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controle</a:t>
            </a:r>
            <a:r>
              <a:rPr lang="da-DK" baseline="0" dirty="0" smtClean="0"/>
              <a:t> bottles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flushed</a:t>
            </a:r>
            <a:r>
              <a:rPr lang="da-DK" baseline="0" dirty="0" smtClean="0"/>
              <a:t> with nitrogen. </a:t>
            </a:r>
            <a:r>
              <a:rPr lang="en-US" baseline="0" dirty="0" smtClean="0"/>
              <a:t>The trail with material from </a:t>
            </a:r>
            <a:r>
              <a:rPr lang="en-US" baseline="0" dirty="0" err="1" smtClean="0"/>
              <a:t>Viby</a:t>
            </a:r>
            <a:r>
              <a:rPr lang="en-US" baseline="0" dirty="0" smtClean="0"/>
              <a:t> to the right has 4 replica of the hydrogen/CO2 and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.</a:t>
            </a:r>
          </a:p>
          <a:p>
            <a:r>
              <a:rPr lang="da-DK" baseline="0" dirty="0" smtClean="0"/>
              <a:t>As </a:t>
            </a:r>
            <a:r>
              <a:rPr lang="da-DK" baseline="0" dirty="0" err="1" smtClean="0"/>
              <a:t>mentioned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before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experiment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runned</a:t>
            </a:r>
            <a:r>
              <a:rPr lang="da-DK" baseline="0" dirty="0" smtClean="0"/>
              <a:t> for 2h and gas samples from the </a:t>
            </a:r>
            <a:r>
              <a:rPr lang="da-DK" baseline="0" dirty="0" err="1" smtClean="0"/>
              <a:t>headspace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taken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every</a:t>
            </a:r>
            <a:r>
              <a:rPr lang="da-DK" baseline="0" dirty="0" smtClean="0"/>
              <a:t> 30min.</a:t>
            </a:r>
          </a:p>
          <a:p>
            <a:r>
              <a:rPr lang="da-DK" baseline="0" dirty="0" smtClean="0"/>
              <a:t>From GC </a:t>
            </a:r>
            <a:r>
              <a:rPr lang="da-DK" baseline="0" dirty="0" err="1" smtClean="0"/>
              <a:t>measurements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concentrations</a:t>
            </a:r>
            <a:r>
              <a:rPr lang="da-DK" baseline="0" dirty="0" smtClean="0"/>
              <a:t> of methane in the </a:t>
            </a:r>
            <a:r>
              <a:rPr lang="da-DK" baseline="0" dirty="0" err="1" smtClean="0"/>
              <a:t>headspace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trail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viby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seen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graph</a:t>
            </a:r>
            <a:r>
              <a:rPr lang="da-DK" baseline="0" dirty="0" smtClean="0"/>
              <a:t>. </a:t>
            </a:r>
          </a:p>
          <a:p>
            <a:r>
              <a:rPr lang="da-DK" baseline="0" dirty="0" err="1" smtClean="0"/>
              <a:t>Calculating</a:t>
            </a:r>
            <a:r>
              <a:rPr lang="da-DK" baseline="0" dirty="0" smtClean="0"/>
              <a:t> the rate.</a:t>
            </a:r>
          </a:p>
          <a:p>
            <a:r>
              <a:rPr lang="da-DK" baseline="0" dirty="0" smtClean="0"/>
              <a:t>Done with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from </a:t>
            </a:r>
            <a:r>
              <a:rPr lang="da-DK" baseline="0" dirty="0" err="1" smtClean="0"/>
              <a:t>anaerobic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digesters</a:t>
            </a:r>
            <a:r>
              <a:rPr lang="da-DK" baseline="0" dirty="0" smtClean="0"/>
              <a:t> at Viby WWTP, Åby WWTP and </a:t>
            </a:r>
            <a:r>
              <a:rPr lang="da-DK" baseline="0" dirty="0" err="1" smtClean="0"/>
              <a:t>Bånlev</a:t>
            </a:r>
            <a:r>
              <a:rPr lang="da-DK" baseline="0" dirty="0" smtClean="0"/>
              <a:t> biogas.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the </a:t>
            </a:r>
            <a:r>
              <a:rPr lang="da-DK" dirty="0" err="1" smtClean="0"/>
              <a:t>coloumn</a:t>
            </a:r>
            <a:r>
              <a:rPr lang="da-DK" baseline="0" dirty="0" smtClean="0"/>
              <a:t> diagram to the right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</a:t>
            </a:r>
            <a:r>
              <a:rPr lang="da-DK" baseline="0" dirty="0" smtClean="0"/>
              <a:t> the methane </a:t>
            </a:r>
            <a:r>
              <a:rPr lang="da-DK" baseline="0" dirty="0" err="1" smtClean="0"/>
              <a:t>production</a:t>
            </a:r>
            <a:r>
              <a:rPr lang="da-DK" baseline="0" dirty="0" smtClean="0"/>
              <a:t> rates from </a:t>
            </a:r>
            <a:r>
              <a:rPr lang="da-DK" baseline="0" dirty="0" err="1" smtClean="0"/>
              <a:t>trails</a:t>
            </a:r>
            <a:r>
              <a:rPr lang="da-DK" baseline="0" dirty="0" smtClean="0"/>
              <a:t> with media </a:t>
            </a:r>
            <a:r>
              <a:rPr lang="da-DK" baseline="0" dirty="0" err="1" smtClean="0"/>
              <a:t>diluted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from Viby, Åby and </a:t>
            </a:r>
            <a:r>
              <a:rPr lang="da-DK" baseline="0" dirty="0" err="1" smtClean="0"/>
              <a:t>Bånlev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In generel is the rate of the H2/CO2 samples </a:t>
            </a:r>
            <a:r>
              <a:rPr lang="da-DK" baseline="0" dirty="0" err="1" smtClean="0"/>
              <a:t>higher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controle</a:t>
            </a:r>
            <a:r>
              <a:rPr lang="da-DK" baseline="0" dirty="0" smtClean="0"/>
              <a:t> samples (93%, 66%, 89%)</a:t>
            </a:r>
          </a:p>
          <a:p>
            <a:r>
              <a:rPr lang="da-DK" baseline="0" dirty="0" err="1" smtClean="0"/>
              <a:t>What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reson</a:t>
            </a:r>
            <a:r>
              <a:rPr lang="da-DK" baseline="0" dirty="0" smtClean="0"/>
              <a:t> for the </a:t>
            </a:r>
            <a:r>
              <a:rPr lang="da-DK" baseline="0" dirty="0" err="1" smtClean="0"/>
              <a:t>low</a:t>
            </a:r>
            <a:r>
              <a:rPr lang="da-DK" baseline="0" dirty="0" smtClean="0"/>
              <a:t> rates in the </a:t>
            </a:r>
            <a:r>
              <a:rPr lang="da-DK" baseline="0" dirty="0" err="1" smtClean="0"/>
              <a:t>controles</a:t>
            </a:r>
            <a:r>
              <a:rPr lang="da-DK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Chemical </a:t>
            </a:r>
            <a:r>
              <a:rPr lang="da-DK" baseline="0" dirty="0" err="1" smtClean="0"/>
              <a:t>environment</a:t>
            </a:r>
            <a:r>
              <a:rPr lang="da-DK" baseline="0" dirty="0" smtClean="0"/>
              <a:t> in the media? To </a:t>
            </a:r>
            <a:r>
              <a:rPr lang="da-DK" baseline="0" dirty="0" err="1" smtClean="0"/>
              <a:t>big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changes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compared</a:t>
            </a:r>
            <a:r>
              <a:rPr lang="da-DK" baseline="0" dirty="0" smtClean="0"/>
              <a:t> to in the </a:t>
            </a:r>
            <a:r>
              <a:rPr lang="da-DK" baseline="0" dirty="0" err="1" smtClean="0"/>
              <a:t>reactor</a:t>
            </a:r>
            <a:r>
              <a:rPr lang="da-DK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Try to </a:t>
            </a:r>
            <a:r>
              <a:rPr lang="da-DK" baseline="0" dirty="0" err="1" smtClean="0"/>
              <a:t>dilute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saline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instead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Dilution</a:t>
            </a:r>
            <a:r>
              <a:rPr lang="da-DK" baseline="0" dirty="0" smtClean="0"/>
              <a:t> in 0.5% </a:t>
            </a:r>
            <a:r>
              <a:rPr lang="da-DK" baseline="0" dirty="0" err="1" smtClean="0"/>
              <a:t>kaliumchlorid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dilution</a:t>
            </a:r>
            <a:endParaRPr lang="da-DK" baseline="0" dirty="0" smtClean="0"/>
          </a:p>
          <a:p>
            <a:r>
              <a:rPr lang="da-DK" baseline="0" dirty="0" smtClean="0"/>
              <a:t>Rates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still </a:t>
            </a:r>
            <a:r>
              <a:rPr lang="da-DK" baseline="0" dirty="0" err="1" smtClean="0"/>
              <a:t>lower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reactor</a:t>
            </a:r>
            <a:r>
              <a:rPr lang="da-DK" baseline="0" dirty="0" smtClean="0"/>
              <a:t>, and </a:t>
            </a:r>
            <a:r>
              <a:rPr lang="da-DK" baseline="0" dirty="0" err="1" smtClean="0"/>
              <a:t>basicly</a:t>
            </a:r>
            <a:r>
              <a:rPr lang="da-DK" baseline="0" dirty="0" smtClean="0"/>
              <a:t> the same rates as </a:t>
            </a:r>
            <a:r>
              <a:rPr lang="da-DK" baseline="0" dirty="0" err="1" smtClean="0"/>
              <a:t>dilute</a:t>
            </a:r>
            <a:r>
              <a:rPr lang="da-DK" baseline="0" dirty="0" smtClean="0"/>
              <a:t> in pennings, </a:t>
            </a:r>
            <a:r>
              <a:rPr lang="da-DK" baseline="0" dirty="0" err="1" smtClean="0"/>
              <a:t>nothing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happens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small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methane is </a:t>
            </a:r>
            <a:r>
              <a:rPr lang="da-DK" baseline="0" dirty="0" err="1" smtClean="0"/>
              <a:t>produced</a:t>
            </a:r>
            <a:r>
              <a:rPr lang="da-DK" baseline="0" dirty="0" smtClean="0"/>
              <a:t> test the volumen af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. As </a:t>
            </a:r>
            <a:r>
              <a:rPr lang="da-DK" baseline="0" dirty="0" err="1" smtClean="0"/>
              <a:t>seen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larger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amounts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gives </a:t>
            </a:r>
            <a:r>
              <a:rPr lang="da-DK" baseline="0" dirty="0" err="1" smtClean="0"/>
              <a:t>substantial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higher</a:t>
            </a:r>
            <a:r>
              <a:rPr lang="da-DK" baseline="0" dirty="0" smtClean="0"/>
              <a:t> rates, </a:t>
            </a:r>
            <a:r>
              <a:rPr lang="da-DK" baseline="0" dirty="0" err="1" smtClean="0"/>
              <a:t>eventhough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controle</a:t>
            </a:r>
            <a:r>
              <a:rPr lang="da-DK" baseline="0" dirty="0" smtClean="0"/>
              <a:t> is still </a:t>
            </a:r>
            <a:r>
              <a:rPr lang="da-DK" baseline="0" dirty="0" err="1" smtClean="0"/>
              <a:t>lower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reactor</a:t>
            </a:r>
            <a:r>
              <a:rPr lang="da-DK" baseline="0" dirty="0" smtClean="0"/>
              <a:t> potential (but </a:t>
            </a:r>
            <a:r>
              <a:rPr lang="da-DK" baseline="0" dirty="0" err="1" smtClean="0"/>
              <a:t>closer</a:t>
            </a:r>
            <a:r>
              <a:rPr lang="da-DK" baseline="0" dirty="0" smtClean="0"/>
              <a:t>).</a:t>
            </a:r>
          </a:p>
          <a:p>
            <a:r>
              <a:rPr lang="da-DK" baseline="0" dirty="0" smtClean="0"/>
              <a:t>I </a:t>
            </a:r>
            <a:r>
              <a:rPr lang="da-DK" baseline="0" dirty="0" err="1" smtClean="0"/>
              <a:t>tried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make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dilution</a:t>
            </a:r>
            <a:r>
              <a:rPr lang="da-DK" baseline="0" dirty="0" smtClean="0"/>
              <a:t> series to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Tried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undiluted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, under pressure (1.5bar) </a:t>
            </a:r>
            <a:r>
              <a:rPr lang="en-US" baseline="0" dirty="0" smtClean="0">
                <a:sym typeface="Wingdings" panose="05000000000000000000" pitchFamily="2" charset="2"/>
              </a:rPr>
              <a:t> plenty of gas</a:t>
            </a:r>
          </a:p>
          <a:p>
            <a:r>
              <a:rPr lang="da-DK" baseline="0" dirty="0" err="1" smtClean="0"/>
              <a:t>Added</a:t>
            </a:r>
            <a:r>
              <a:rPr lang="da-DK" baseline="0" dirty="0" smtClean="0"/>
              <a:t> CO2 to the </a:t>
            </a:r>
            <a:r>
              <a:rPr lang="da-DK" baseline="0" dirty="0" err="1" smtClean="0"/>
              <a:t>controle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keep</a:t>
            </a:r>
            <a:r>
              <a:rPr lang="da-DK" baseline="0" dirty="0" smtClean="0"/>
              <a:t> pH in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High rates</a:t>
            </a:r>
          </a:p>
          <a:p>
            <a:r>
              <a:rPr lang="da-DK" baseline="0" dirty="0" smtClean="0"/>
              <a:t>Is it the </a:t>
            </a:r>
            <a:r>
              <a:rPr lang="da-DK" baseline="0" dirty="0" err="1" smtClean="0"/>
              <a:t>added</a:t>
            </a:r>
            <a:r>
              <a:rPr lang="da-DK" baseline="0" dirty="0" smtClean="0"/>
              <a:t> CO2?</a:t>
            </a:r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Series with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CO2 </a:t>
            </a:r>
            <a:r>
              <a:rPr lang="da-DK" baseline="0" dirty="0" err="1" smtClean="0"/>
              <a:t>concentrations</a:t>
            </a:r>
            <a:endParaRPr lang="da-DK" baseline="0" dirty="0" smtClean="0"/>
          </a:p>
          <a:p>
            <a:r>
              <a:rPr lang="da-DK" baseline="0" dirty="0" err="1" smtClean="0"/>
              <a:t>Add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phosphate</a:t>
            </a:r>
            <a:r>
              <a:rPr lang="da-DK" baseline="0" dirty="0" smtClean="0"/>
              <a:t> buffer to </a:t>
            </a:r>
            <a:r>
              <a:rPr lang="da-DK" baseline="0" dirty="0" err="1" smtClean="0"/>
              <a:t>keep</a:t>
            </a:r>
            <a:r>
              <a:rPr lang="da-DK" baseline="0" dirty="0" smtClean="0"/>
              <a:t> the pH from </a:t>
            </a:r>
            <a:r>
              <a:rPr lang="da-DK" baseline="0" dirty="0" err="1" smtClean="0"/>
              <a:t>reaching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inhibiting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values</a:t>
            </a:r>
            <a:endParaRPr lang="da-DK" baseline="0" dirty="0" smtClean="0"/>
          </a:p>
          <a:p>
            <a:r>
              <a:rPr lang="da-DK" baseline="0" dirty="0" err="1" smtClean="0"/>
              <a:t>Acetate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added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investigate</a:t>
            </a:r>
            <a:r>
              <a:rPr lang="da-DK" baseline="0" dirty="0" smtClean="0"/>
              <a:t> if the </a:t>
            </a:r>
            <a:r>
              <a:rPr lang="da-DK" baseline="0" dirty="0" err="1" smtClean="0"/>
              <a:t>low</a:t>
            </a:r>
            <a:r>
              <a:rPr lang="da-DK" baseline="0" dirty="0" smtClean="0"/>
              <a:t> rates is due to </a:t>
            </a:r>
            <a:r>
              <a:rPr lang="da-DK" baseline="0" dirty="0" err="1" smtClean="0"/>
              <a:t>low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acetate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concentration</a:t>
            </a:r>
            <a:r>
              <a:rPr lang="da-DK" baseline="0" dirty="0" smtClean="0"/>
              <a:t> (as it is </a:t>
            </a:r>
            <a:r>
              <a:rPr lang="da-DK" baseline="0" dirty="0" err="1" smtClean="0"/>
              <a:t>quickly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depleeted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stopped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feeding</a:t>
            </a:r>
            <a:r>
              <a:rPr lang="da-DK" baseline="0" dirty="0" smtClean="0"/>
              <a:t>)</a:t>
            </a:r>
          </a:p>
          <a:p>
            <a:r>
              <a:rPr lang="da-DK" baseline="0" dirty="0" err="1" smtClean="0"/>
              <a:t>Lower</a:t>
            </a:r>
            <a:r>
              <a:rPr lang="da-DK" baseline="0" dirty="0" smtClean="0"/>
              <a:t> rates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reactor</a:t>
            </a:r>
            <a:r>
              <a:rPr lang="da-DK" baseline="0" dirty="0" smtClean="0"/>
              <a:t>. No clear patteren.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6832-0F51-46EA-97B3-1C06482DBB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9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8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CFE9-D72F-4EC6-A9FB-391DF5A80F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6804-A964-4291-A95F-DB010CDD5E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activity of methanogens 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Karoline W. Noer</a:t>
            </a:r>
          </a:p>
          <a:p>
            <a:r>
              <a:rPr lang="da-DK" sz="1800" dirty="0" smtClean="0"/>
              <a:t>Master student</a:t>
            </a:r>
          </a:p>
          <a:p>
            <a:r>
              <a:rPr lang="da-DK" sz="2400" dirty="0" smtClean="0"/>
              <a:t>Supervisors: </a:t>
            </a:r>
          </a:p>
          <a:p>
            <a:r>
              <a:rPr lang="da-DK" sz="2400" dirty="0" smtClean="0"/>
              <a:t>Niels Peter Revsbech and Lars D.M. Ottosen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7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Next</a:t>
            </a:r>
            <a:r>
              <a:rPr lang="da-DK" dirty="0" smtClean="0"/>
              <a:t>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activity assay with 10mL pure material from different anaerobic digesters</a:t>
            </a:r>
          </a:p>
          <a:p>
            <a:r>
              <a:rPr lang="en-US" dirty="0" smtClean="0"/>
              <a:t>Test the effect of VS concentration in reactor on the assay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potential activity of methanogens from anaerobic digesters</a:t>
            </a:r>
          </a:p>
          <a:p>
            <a:pPr lvl="1"/>
            <a:r>
              <a:rPr lang="en-US" dirty="0" smtClean="0"/>
              <a:t>Methane production with and without hydrogen addition</a:t>
            </a:r>
          </a:p>
          <a:p>
            <a:r>
              <a:rPr lang="en-US" dirty="0" smtClean="0"/>
              <a:t>Develop a method to compare the upgrading potential of different anaerobic digesters </a:t>
            </a:r>
          </a:p>
        </p:txBody>
      </p:sp>
    </p:spTree>
    <p:extLst>
      <p:ext uri="{BB962C8B-B14F-4D97-AF65-F5344CB8AC3E}">
        <p14:creationId xmlns:p14="http://schemas.microsoft.com/office/powerpoint/2010/main" val="1888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aroline\Documents\UNI\Speciale\Outlook.com\20160225_1355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4597" r="18964" b="23171"/>
          <a:stretch/>
        </p:blipFill>
        <p:spPr bwMode="auto">
          <a:xfrm>
            <a:off x="4962596" y="5275736"/>
            <a:ext cx="3539287" cy="15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roline\Documents\UNI\Speciale\Outlook.com\20160225_1325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9099" r="36324"/>
          <a:stretch/>
        </p:blipFill>
        <p:spPr bwMode="auto">
          <a:xfrm rot="5400000">
            <a:off x="3073391" y="4372267"/>
            <a:ext cx="1224137" cy="12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activity assay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2620888"/>
          </a:xfrm>
        </p:spPr>
        <p:txBody>
          <a:bodyPr>
            <a:noAutofit/>
          </a:bodyPr>
          <a:lstStyle/>
          <a:p>
            <a:r>
              <a:rPr lang="en-US" sz="2000" dirty="0" smtClean="0"/>
              <a:t>Collect material from anaerobic reactor</a:t>
            </a:r>
          </a:p>
          <a:p>
            <a:pPr lvl="1"/>
            <a:r>
              <a:rPr lang="en-US" sz="1800" dirty="0" smtClean="0"/>
              <a:t>Gas fast bag with argon, directly from reactor</a:t>
            </a:r>
          </a:p>
          <a:p>
            <a:r>
              <a:rPr lang="en-US" sz="2000" dirty="0" smtClean="0"/>
              <a:t>Material is transferred into serum bottles flushed with argon.</a:t>
            </a:r>
          </a:p>
          <a:p>
            <a:r>
              <a:rPr lang="en-US" sz="2000" dirty="0" smtClean="0"/>
              <a:t>Headspace is flushed with the specific gas mixture</a:t>
            </a:r>
          </a:p>
          <a:p>
            <a:r>
              <a:rPr lang="en-US" sz="2000" dirty="0" smtClean="0"/>
              <a:t>Flasks are incubated in rotor at temperature of the reactor  </a:t>
            </a:r>
          </a:p>
          <a:p>
            <a:r>
              <a:rPr lang="en-US" sz="2000" dirty="0" smtClean="0"/>
              <a:t>Gas samples from the headspace is collected every 30min for 2h</a:t>
            </a:r>
          </a:p>
          <a:p>
            <a:r>
              <a:rPr lang="en-US" sz="2000" dirty="0" smtClean="0"/>
              <a:t>Methane measurements, GC-FID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1" name="Picture 2" descr="http://www.thecropsite.com/articles/contents/21031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286"/>
            <a:ext cx="1664867" cy="10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roline\Documents\UNI\Speciale\Outlook.com\20160225_1324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1073" r="23363" b="14138"/>
          <a:stretch/>
        </p:blipFill>
        <p:spPr bwMode="auto">
          <a:xfrm rot="5400000">
            <a:off x="1764943" y="4664720"/>
            <a:ext cx="1461350" cy="8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roline\Documents\UNI\Speciale\Outlook.com\20160225_1328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12146" r="13621" b="14597"/>
          <a:stretch/>
        </p:blipFill>
        <p:spPr bwMode="auto">
          <a:xfrm>
            <a:off x="4427984" y="4385826"/>
            <a:ext cx="1936031" cy="9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roline\Documents\UNI\Speciale\Outlook.com\20160225_1348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766" r="16811"/>
          <a:stretch/>
        </p:blipFill>
        <p:spPr bwMode="auto">
          <a:xfrm rot="5400000">
            <a:off x="7303544" y="3971730"/>
            <a:ext cx="1640904" cy="11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roline\Documents\UNI\Speciale\Outlook.com\20160225_1319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5211" r="25172" b="9468"/>
          <a:stretch/>
        </p:blipFill>
        <p:spPr bwMode="auto">
          <a:xfrm>
            <a:off x="251520" y="4385826"/>
            <a:ext cx="1636513" cy="1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roline\Downloads\20160225_11545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13524" r="12500" b="17799"/>
          <a:stretch/>
        </p:blipFill>
        <p:spPr bwMode="auto">
          <a:xfrm rot="5400000">
            <a:off x="6181849" y="4167352"/>
            <a:ext cx="1475631" cy="9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digesters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8" y="1422840"/>
            <a:ext cx="2171700" cy="364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70" y="1467180"/>
            <a:ext cx="2171700" cy="36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9" y="1410973"/>
            <a:ext cx="21717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755576" y="24208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Anaerobic digester </a:t>
            </a:r>
          </a:p>
          <a:p>
            <a:pPr algn="ctr"/>
            <a:r>
              <a:rPr lang="en-US" dirty="0" err="1" smtClean="0"/>
              <a:t>Viby</a:t>
            </a:r>
            <a:r>
              <a:rPr lang="en-US" dirty="0" smtClean="0"/>
              <a:t> WWTP</a:t>
            </a:r>
            <a:endParaRPr lang="en-US" dirty="0"/>
          </a:p>
        </p:txBody>
      </p:sp>
      <p:sp>
        <p:nvSpPr>
          <p:cNvPr id="11" name="Tekstboks 10"/>
          <p:cNvSpPr txBox="1"/>
          <p:nvPr/>
        </p:nvSpPr>
        <p:spPr>
          <a:xfrm>
            <a:off x="827584" y="358790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Mesophilic  38°C</a:t>
            </a:r>
          </a:p>
          <a:p>
            <a:r>
              <a:rPr lang="en-US" dirty="0" smtClean="0"/>
              <a:t>Primary and secondary sludge</a:t>
            </a:r>
          </a:p>
          <a:p>
            <a:r>
              <a:rPr lang="da-DK" dirty="0" smtClean="0"/>
              <a:t>(bioslam)</a:t>
            </a:r>
            <a:endParaRPr lang="en-US" dirty="0"/>
          </a:p>
        </p:txBody>
      </p:sp>
      <p:sp>
        <p:nvSpPr>
          <p:cNvPr id="16" name="Tekstboks 15"/>
          <p:cNvSpPr txBox="1"/>
          <p:nvPr/>
        </p:nvSpPr>
        <p:spPr>
          <a:xfrm>
            <a:off x="3658637" y="24208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Anaerobic digester </a:t>
            </a:r>
          </a:p>
          <a:p>
            <a:pPr algn="ctr"/>
            <a:r>
              <a:rPr lang="en-US" dirty="0" err="1" smtClean="0"/>
              <a:t>Åby</a:t>
            </a:r>
            <a:r>
              <a:rPr lang="en-US" dirty="0" smtClean="0"/>
              <a:t> WWTP</a:t>
            </a:r>
            <a:endParaRPr lang="en-US" dirty="0"/>
          </a:p>
        </p:txBody>
      </p:sp>
      <p:sp>
        <p:nvSpPr>
          <p:cNvPr id="17" name="Tekstboks 16"/>
          <p:cNvSpPr txBox="1"/>
          <p:nvPr/>
        </p:nvSpPr>
        <p:spPr>
          <a:xfrm>
            <a:off x="3681066" y="357301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Thermophilic 49°C</a:t>
            </a:r>
          </a:p>
          <a:p>
            <a:r>
              <a:rPr lang="en-US" dirty="0" smtClean="0"/>
              <a:t>Primary and secondary sludge (</a:t>
            </a:r>
            <a:r>
              <a:rPr lang="en-US" dirty="0" err="1" smtClean="0"/>
              <a:t>bioslam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kstboks 17"/>
          <p:cNvSpPr txBox="1"/>
          <p:nvPr/>
        </p:nvSpPr>
        <p:spPr>
          <a:xfrm>
            <a:off x="6516216" y="3587903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Mesophilic  39°C</a:t>
            </a:r>
          </a:p>
          <a:p>
            <a:r>
              <a:rPr lang="en-US" dirty="0" smtClean="0"/>
              <a:t>Different waste and organic material  from farms </a:t>
            </a:r>
            <a:endParaRPr lang="en-US" dirty="0"/>
          </a:p>
        </p:txBody>
      </p:sp>
      <p:sp>
        <p:nvSpPr>
          <p:cNvPr id="19" name="Tekstboks 18"/>
          <p:cNvSpPr txBox="1"/>
          <p:nvPr/>
        </p:nvSpPr>
        <p:spPr>
          <a:xfrm>
            <a:off x="6444208" y="249463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Anaerobic digester </a:t>
            </a:r>
          </a:p>
          <a:p>
            <a:pPr algn="ctr"/>
            <a:r>
              <a:rPr lang="da-DK" dirty="0" err="1" smtClean="0"/>
              <a:t>Bånlev</a:t>
            </a:r>
            <a:r>
              <a:rPr lang="da-DK" dirty="0" smtClean="0"/>
              <a:t> Biogas</a:t>
            </a:r>
            <a:endParaRPr lang="en-US" dirty="0"/>
          </a:p>
        </p:txBody>
      </p:sp>
      <p:pic>
        <p:nvPicPr>
          <p:cNvPr id="2058" name="Picture 10" descr="http://mw2.google.com/mw-panoramio/photos/medium/78163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70" y="5065231"/>
            <a:ext cx="2960325" cy="18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24361" r="33034" b="27579"/>
          <a:stretch/>
        </p:blipFill>
        <p:spPr bwMode="auto">
          <a:xfrm>
            <a:off x="3058844" y="5065230"/>
            <a:ext cx="3017327" cy="17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encrypted-tbn3.gstatic.com/images?q=tbn:ANd9GcQTdgiWaqsWwrq8-1Tl410q3qk6i5cE-o_93P8-bdc0t9L_1V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2" y="5065230"/>
            <a:ext cx="2913251" cy="17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Avoid mass transfer limitations </a:t>
            </a:r>
            <a:br>
              <a:rPr lang="en-US" sz="3600" dirty="0" smtClean="0"/>
            </a:br>
            <a:r>
              <a:rPr lang="en-US" sz="3600" dirty="0" smtClean="0"/>
              <a:t>- dilution of material</a:t>
            </a:r>
            <a:endParaRPr lang="en-US" sz="3600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Dilution of the material from the digester with media </a:t>
            </a:r>
            <a:r>
              <a:rPr lang="en-US" sz="1200" dirty="0" smtClean="0"/>
              <a:t>(</a:t>
            </a:r>
            <a:r>
              <a:rPr lang="en-US" sz="1200" dirty="0" err="1" smtClean="0"/>
              <a:t>Pennings</a:t>
            </a:r>
            <a:r>
              <a:rPr lang="en-US" sz="1200" dirty="0" smtClean="0"/>
              <a:t> et al. 1998)</a:t>
            </a:r>
            <a:endParaRPr lang="en-US" sz="2000" dirty="0" smtClean="0"/>
          </a:p>
          <a:p>
            <a:pPr lvl="1"/>
            <a:r>
              <a:rPr lang="en-US" sz="2000" dirty="0" smtClean="0"/>
              <a:t>1:10 dilution</a:t>
            </a:r>
          </a:p>
          <a:p>
            <a:r>
              <a:rPr lang="en-US" sz="2400" dirty="0" smtClean="0"/>
              <a:t>Headspace </a:t>
            </a:r>
          </a:p>
          <a:p>
            <a:pPr lvl="1"/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 80:20 ratio</a:t>
            </a:r>
          </a:p>
          <a:p>
            <a:pPr lvl="1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 control</a:t>
            </a:r>
          </a:p>
          <a:p>
            <a:r>
              <a:rPr lang="en-US" sz="2400" dirty="0" smtClean="0"/>
              <a:t>Methane production over 2h</a:t>
            </a:r>
          </a:p>
          <a:p>
            <a:r>
              <a:rPr lang="en-US" sz="2400" dirty="0" smtClean="0"/>
              <a:t>Methane production rate calculated from slope of linear regression</a:t>
            </a:r>
          </a:p>
        </p:txBody>
      </p:sp>
      <p:graphicFrame>
        <p:nvGraphicFramePr>
          <p:cNvPr id="11" name="Pladsholder til indhold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4627"/>
              </p:ext>
            </p:extLst>
          </p:nvPr>
        </p:nvGraphicFramePr>
        <p:xfrm>
          <a:off x="4427985" y="1600200"/>
          <a:ext cx="425881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kstboks 12"/>
          <p:cNvSpPr txBox="1"/>
          <p:nvPr/>
        </p:nvSpPr>
        <p:spPr>
          <a:xfrm>
            <a:off x="4788024" y="50131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Measurements from Viby WWTP, Åby WWTP and </a:t>
            </a:r>
            <a:r>
              <a:rPr lang="da-DK" dirty="0" err="1" smtClean="0"/>
              <a:t>Bånlev</a:t>
            </a:r>
            <a:r>
              <a:rPr lang="da-DK" dirty="0" smtClean="0"/>
              <a:t> Biogas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diluted material 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en-US" dirty="0" smtClean="0"/>
              <a:t>Faster production with H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Rates far lower than in the reactor</a:t>
            </a:r>
          </a:p>
          <a:p>
            <a:r>
              <a:rPr lang="en-US" dirty="0" smtClean="0"/>
              <a:t>Chemical environment?</a:t>
            </a:r>
            <a:endParaRPr lang="en-US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6537289"/>
              </p:ext>
            </p:extLst>
          </p:nvPr>
        </p:nvGraphicFramePr>
        <p:xfrm>
          <a:off x="3635896" y="1600200"/>
          <a:ext cx="505090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boks 8"/>
          <p:cNvSpPr txBox="1"/>
          <p:nvPr/>
        </p:nvSpPr>
        <p:spPr>
          <a:xfrm>
            <a:off x="5220072" y="5373216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100%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51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Dilution</a:t>
            </a:r>
            <a:r>
              <a:rPr lang="da-DK" dirty="0" smtClean="0"/>
              <a:t> in 0.5%saline </a:t>
            </a:r>
            <a:r>
              <a:rPr lang="da-DK" dirty="0" err="1" smtClean="0"/>
              <a:t>water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Same procedure, 0.5% </a:t>
            </a:r>
            <a:r>
              <a:rPr lang="en-US" sz="2400" dirty="0" err="1" smtClean="0"/>
              <a:t>KCl</a:t>
            </a:r>
            <a:r>
              <a:rPr lang="en-US" sz="2400" dirty="0" smtClean="0"/>
              <a:t> water</a:t>
            </a:r>
          </a:p>
          <a:p>
            <a:r>
              <a:rPr lang="en-US" sz="2400" dirty="0" smtClean="0"/>
              <a:t>Dilution series </a:t>
            </a:r>
          </a:p>
          <a:p>
            <a:r>
              <a:rPr lang="en-US" sz="2400" dirty="0" smtClean="0"/>
              <a:t>Rates still does not match</a:t>
            </a:r>
          </a:p>
          <a:p>
            <a:r>
              <a:rPr lang="en-US" sz="2400" dirty="0" smtClean="0"/>
              <a:t>10mL material with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headspace shows high rates </a:t>
            </a:r>
            <a:endParaRPr lang="en-US" sz="2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72166"/>
              </p:ext>
            </p:extLst>
          </p:nvPr>
        </p:nvGraphicFramePr>
        <p:xfrm>
          <a:off x="50776" y="4005064"/>
          <a:ext cx="29523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Pladsholder til ind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7516781"/>
              </p:ext>
            </p:extLst>
          </p:nvPr>
        </p:nvGraphicFramePr>
        <p:xfrm>
          <a:off x="457200" y="1600200"/>
          <a:ext cx="5194300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739586"/>
              </p:ext>
            </p:extLst>
          </p:nvPr>
        </p:nvGraphicFramePr>
        <p:xfrm>
          <a:off x="2987824" y="4005064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kstboks 8"/>
          <p:cNvSpPr txBox="1"/>
          <p:nvPr/>
        </p:nvSpPr>
        <p:spPr>
          <a:xfrm>
            <a:off x="2483768" y="47251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100%</a:t>
            </a:r>
            <a:endParaRPr lang="en-US" sz="1100" dirty="0"/>
          </a:p>
        </p:txBody>
      </p:sp>
      <p:sp>
        <p:nvSpPr>
          <p:cNvPr id="10" name="Tekstboks 9"/>
          <p:cNvSpPr txBox="1"/>
          <p:nvPr/>
        </p:nvSpPr>
        <p:spPr>
          <a:xfrm>
            <a:off x="1274912" y="292633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235%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78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dilution/undiluted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10mL pure material</a:t>
            </a:r>
          </a:p>
          <a:p>
            <a:r>
              <a:rPr lang="en-US" dirty="0" smtClean="0"/>
              <a:t>1.5bar H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r>
              <a:rPr lang="en-US" dirty="0" smtClean="0"/>
              <a:t> or N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</a:p>
          <a:p>
            <a:r>
              <a:rPr lang="da-DK" dirty="0" smtClean="0"/>
              <a:t>Final pH*: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US" dirty="0" smtClean="0">
                <a:latin typeface="Century Gothic"/>
              </a:rPr>
              <a:t>~</a:t>
            </a:r>
            <a:r>
              <a:rPr lang="en-US" dirty="0" smtClean="0"/>
              <a:t>9.50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US" dirty="0">
                <a:latin typeface="Century Gothic"/>
              </a:rPr>
              <a:t>~ </a:t>
            </a:r>
            <a:r>
              <a:rPr lang="en-US" dirty="0" smtClean="0"/>
              <a:t>8.97</a:t>
            </a:r>
          </a:p>
          <a:p>
            <a:pPr marL="0" indent="0">
              <a:buNone/>
            </a:pPr>
            <a:r>
              <a:rPr lang="en-US" sz="1500" dirty="0" smtClean="0"/>
              <a:t>*after 3 days incubation </a:t>
            </a:r>
          </a:p>
          <a:p>
            <a:endParaRPr lang="en-US" dirty="0" smtClean="0"/>
          </a:p>
          <a:p>
            <a:r>
              <a:rPr lang="en-US" dirty="0" smtClean="0"/>
              <a:t>Methane production with different amount of material</a:t>
            </a:r>
          </a:p>
          <a:p>
            <a:r>
              <a:rPr lang="en-US" dirty="0" smtClean="0"/>
              <a:t>10mL undiluted material with N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r>
              <a:rPr lang="en-US" dirty="0" smtClean="0"/>
              <a:t> closest to reactor levels</a:t>
            </a:r>
            <a:endParaRPr lang="en-US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0515"/>
              </p:ext>
            </p:extLst>
          </p:nvPr>
        </p:nvGraphicFramePr>
        <p:xfrm>
          <a:off x="395536" y="3789040"/>
          <a:ext cx="410445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Pladsholder til ind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718355"/>
              </p:ext>
            </p:extLst>
          </p:nvPr>
        </p:nvGraphicFramePr>
        <p:xfrm>
          <a:off x="457200" y="1600200"/>
          <a:ext cx="4038600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86001"/>
              </p:ext>
            </p:extLst>
          </p:nvPr>
        </p:nvGraphicFramePr>
        <p:xfrm>
          <a:off x="755576" y="6309320"/>
          <a:ext cx="3312368" cy="1905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44035"/>
                <a:gridCol w="536085"/>
                <a:gridCol w="576064"/>
                <a:gridCol w="576064"/>
                <a:gridCol w="576064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da-DK" sz="3600" dirty="0" smtClean="0"/>
              <a:t>CO</a:t>
            </a:r>
            <a:r>
              <a:rPr lang="da-DK" sz="3600" baseline="-25000" dirty="0" smtClean="0"/>
              <a:t>2</a:t>
            </a:r>
            <a:r>
              <a:rPr lang="da-DK" sz="3600" dirty="0" smtClean="0"/>
              <a:t> series</a:t>
            </a:r>
            <a:endParaRPr lang="en-US" sz="3600" baseline="-250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60848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Buffer with phosphate buffer</a:t>
            </a:r>
          </a:p>
          <a:p>
            <a:pPr lvl="1"/>
            <a:r>
              <a:rPr lang="en-US" sz="2000" dirty="0" smtClean="0"/>
              <a:t>Minimize the pH effect </a:t>
            </a:r>
          </a:p>
          <a:p>
            <a:r>
              <a:rPr lang="en-US" sz="2400" dirty="0" smtClean="0"/>
              <a:t>Same procedure </a:t>
            </a:r>
          </a:p>
          <a:p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with different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concentrations </a:t>
            </a:r>
          </a:p>
          <a:p>
            <a:r>
              <a:rPr lang="en-US" sz="2400" dirty="0" smtClean="0"/>
              <a:t>Not up to reactor rates</a:t>
            </a:r>
          </a:p>
          <a:p>
            <a:r>
              <a:rPr lang="da-DK" sz="2400" dirty="0" smtClean="0"/>
              <a:t>Same with 0.02M </a:t>
            </a:r>
            <a:r>
              <a:rPr lang="en-US" sz="2400" dirty="0" smtClean="0"/>
              <a:t>acetate</a:t>
            </a:r>
          </a:p>
          <a:p>
            <a:r>
              <a:rPr lang="da-DK" sz="2400" dirty="0" smtClean="0"/>
              <a:t>CO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do not </a:t>
            </a:r>
            <a:r>
              <a:rPr lang="en-US" sz="2400" dirty="0" smtClean="0"/>
              <a:t>seem</a:t>
            </a:r>
            <a:r>
              <a:rPr lang="da-DK" sz="2400" dirty="0" smtClean="0"/>
              <a:t> to </a:t>
            </a:r>
            <a:r>
              <a:rPr lang="en-US" sz="2400" dirty="0" smtClean="0"/>
              <a:t>effect</a:t>
            </a:r>
            <a:r>
              <a:rPr lang="da-DK" sz="2400" dirty="0" smtClean="0"/>
              <a:t> rate </a:t>
            </a:r>
            <a:endParaRPr lang="en-US" sz="2400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911471"/>
              </p:ext>
            </p:extLst>
          </p:nvPr>
        </p:nvGraphicFramePr>
        <p:xfrm>
          <a:off x="395536" y="1196752"/>
          <a:ext cx="41764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310442"/>
              </p:ext>
            </p:extLst>
          </p:nvPr>
        </p:nvGraphicFramePr>
        <p:xfrm>
          <a:off x="395536" y="3717032"/>
          <a:ext cx="4176465" cy="25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415704"/>
              </p:ext>
            </p:extLst>
          </p:nvPr>
        </p:nvGraphicFramePr>
        <p:xfrm>
          <a:off x="4572000" y="3861048"/>
          <a:ext cx="4572000" cy="28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kstboks 13"/>
          <p:cNvSpPr txBox="1"/>
          <p:nvPr/>
        </p:nvSpPr>
        <p:spPr>
          <a:xfrm>
            <a:off x="4988609" y="5884510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 smtClean="0"/>
              <a:t>11%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731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9730</TotalTime>
  <Words>979</Words>
  <Application>Microsoft Office PowerPoint</Application>
  <PresentationFormat>Skærmshow (4:3)</PresentationFormat>
  <Paragraphs>196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Potential activity of methanogens </vt:lpstr>
      <vt:lpstr>Goals</vt:lpstr>
      <vt:lpstr>Potential activity assay</vt:lpstr>
      <vt:lpstr>Anaerobic digesters </vt:lpstr>
      <vt:lpstr>Avoid mass transfer limitations  - dilution of material</vt:lpstr>
      <vt:lpstr>Rates of diluted material </vt:lpstr>
      <vt:lpstr>Dilution in 0.5%saline water</vt:lpstr>
      <vt:lpstr>Test of dilution/undiluted</vt:lpstr>
      <vt:lpstr>CO2 series</vt:lpstr>
      <vt:lpstr>Next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activity assay</dc:title>
  <dc:creator>Karoline Noer</dc:creator>
  <cp:lastModifiedBy>NFIT User</cp:lastModifiedBy>
  <cp:revision>70</cp:revision>
  <dcterms:created xsi:type="dcterms:W3CDTF">2016-02-24T10:22:17Z</dcterms:created>
  <dcterms:modified xsi:type="dcterms:W3CDTF">2016-03-04T11:43:24Z</dcterms:modified>
</cp:coreProperties>
</file>