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8" r:id="rId9"/>
    <p:sldId id="265" r:id="rId10"/>
    <p:sldId id="269" r:id="rId11"/>
    <p:sldId id="266" r:id="rId12"/>
    <p:sldId id="267" r:id="rId13"/>
    <p:sldId id="270" r:id="rId14"/>
    <p:sldId id="271" r:id="rId15"/>
    <p:sldId id="272" r:id="rId16"/>
    <p:sldId id="260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6CB"/>
          </a:solidFill>
        </a:fill>
      </a:tcStyle>
    </a:wholeTbl>
    <a:band2H>
      <a:tcTxStyle/>
      <a:tcStyle>
        <a:tcBdr/>
        <a:fill>
          <a:solidFill>
            <a:srgbClr val="E9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5CE"/>
          </a:solidFill>
        </a:fill>
      </a:tcStyle>
    </a:wholeTbl>
    <a:band2H>
      <a:tcTxStyle/>
      <a:tcStyle>
        <a:tcBdr/>
        <a:fill>
          <a:solidFill>
            <a:srgbClr val="EDF3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8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4096C7-2E8A-42E2-B954-924841AD11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64F5E-C2A8-4169-B960-1ED54F5E7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5DCC-7573-4337-B273-1CDA3E10D1DA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1E018-1C7C-4A65-A7BA-0E1D042B7C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D76A9-B408-4051-B8B7-9E1B3FFEB4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265CA-C81A-4F7D-BF13-B0E793118A9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3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ox-foodprocessinginabox.eu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ran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"/>
          <p:cNvSpPr/>
          <p:nvPr/>
        </p:nvSpPr>
        <p:spPr>
          <a:xfrm>
            <a:off x="-139701" y="-101600"/>
            <a:ext cx="9523812" cy="7079109"/>
          </a:xfrm>
          <a:prstGeom prst="rect">
            <a:avLst/>
          </a:prstGeom>
          <a:solidFill>
            <a:srgbClr val="CF823C"/>
          </a:solidFill>
          <a:ln>
            <a:solidFill>
              <a:srgbClr val="547C29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" name="Rectangle"/>
          <p:cNvSpPr/>
          <p:nvPr/>
        </p:nvSpPr>
        <p:spPr>
          <a:xfrm>
            <a:off x="2310877" y="302764"/>
            <a:ext cx="4622654" cy="4718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FFFFFF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1F519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6" name="Final-logos_FOX-Primary-logo.png" descr="Final-logos_FOX-Primary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49" y="507416"/>
            <a:ext cx="3619683" cy="25563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1470483" y="3277449"/>
            <a:ext cx="6203034" cy="521936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t>Title Text</a:t>
            </a:r>
          </a:p>
        </p:txBody>
      </p:sp>
      <p:pic>
        <p:nvPicPr>
          <p:cNvPr id="18" name="fox-icons_apple copy_apple copy.png" descr="fox-icons_apple copy_apple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427">
            <a:off x="126403" y="5820671"/>
            <a:ext cx="677322" cy="887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fox-icons_auburgine copy.png" descr="fox-icons_auburgine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3918">
            <a:off x="7473291" y="1578137"/>
            <a:ext cx="966531" cy="1083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fox-icons_carrot copy.png" descr="fox-icons_carrot 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4423">
            <a:off x="7249869" y="85440"/>
            <a:ext cx="719597" cy="1033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fox-icons_corn copy.png" descr="fox-icons_corn cop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509775">
            <a:off x="896715" y="194043"/>
            <a:ext cx="1078712" cy="1107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fox-icons_fruit box copy.png" descr="fox-icons_fruit box cop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4150">
            <a:off x="152589" y="3977101"/>
            <a:ext cx="1405696" cy="987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fox-icons_grapes copy.png" descr="fox-icons_grapes cop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7069" y="757365"/>
            <a:ext cx="944267" cy="887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fox-icons_hot pot  copy.png" descr="fox-icons_hot pot  cop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3441">
            <a:off x="7114854" y="3159010"/>
            <a:ext cx="1046816" cy="758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fox-icons_lemon copy.png" descr="fox-icons_lemon co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164" y="2368530"/>
            <a:ext cx="803129" cy="755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fox-icons_lemon copy.png" descr="fox-icons_lemon co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93101" flipH="1">
            <a:off x="3808781" y="5187517"/>
            <a:ext cx="649273" cy="611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fox-icons_onion copy.png" descr="fox-icons_onion co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6267" y="1551801"/>
            <a:ext cx="636112" cy="721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fox-icons_orage copy.png" descr="fox-icons_orage co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1697" y="5150815"/>
            <a:ext cx="782926" cy="887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fox-icons_pepper copy.png" descr="fox-icons_pepper co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1378" y="2970508"/>
            <a:ext cx="1123508" cy="91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fox-icons_pepper copy.png" descr="fox-icons_pepper co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8204" y="2530884"/>
            <a:ext cx="636112" cy="519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fox-icons_soup copy.png" descr="fox-icons_soup cop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52662">
            <a:off x="4944316" y="5617319"/>
            <a:ext cx="804404" cy="6022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fox-icons_Truck copy.png" descr="fox-icons_Truck cop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150446">
            <a:off x="1189224" y="5216714"/>
            <a:ext cx="944267" cy="75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object 3"/>
          <p:cNvSpPr txBox="1"/>
          <p:nvPr/>
        </p:nvSpPr>
        <p:spPr>
          <a:xfrm>
            <a:off x="1902923" y="6557384"/>
            <a:ext cx="62030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 algn="ctr">
              <a:spcBef>
                <a:spcPts val="100"/>
              </a:spcBef>
              <a:defRPr sz="7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This project has received funding from the European Union’s Horizon 2020 research and innovation programme under grant agreement No 817683.</a:t>
            </a:r>
          </a:p>
        </p:txBody>
      </p:sp>
      <p:sp>
        <p:nvSpPr>
          <p:cNvPr id="34" name="object 4"/>
          <p:cNvSpPr/>
          <p:nvPr/>
        </p:nvSpPr>
        <p:spPr>
          <a:xfrm>
            <a:off x="1615012" y="6511324"/>
            <a:ext cx="378619" cy="193722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1F519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5" name="fox-logos-36.png" descr="fox-logos-36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295178">
            <a:off x="8278927" y="494498"/>
            <a:ext cx="637496" cy="1114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fox-logos-38.png" descr="fox-logos-38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085170">
            <a:off x="2698751" y="5462928"/>
            <a:ext cx="821372" cy="857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fox-logos-39.png" descr="fox-logos-39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16646" y="4664947"/>
            <a:ext cx="1359867" cy="2023905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pa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1828294" y="643898"/>
            <a:ext cx="6123505" cy="59491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2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rgbClr val="48774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0D269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4" name="object 28"/>
          <p:cNvSpPr txBox="1"/>
          <p:nvPr/>
        </p:nvSpPr>
        <p:spPr>
          <a:xfrm>
            <a:off x="1645920" y="5609693"/>
            <a:ext cx="5852159" cy="566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spcBef>
                <a:spcPts val="100"/>
              </a:spcBef>
              <a:defRPr u="sng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ontserrat Black"/>
                <a:ea typeface="Montserrat Black"/>
                <a:cs typeface="Montserrat Black"/>
                <a:sym typeface="Montserrat Black"/>
                <a:hlinkClick r:id="rId2"/>
              </a:defRPr>
            </a:lvl1pPr>
          </a:lstStyle>
          <a:p>
            <a:r>
              <a:rPr u="sng" baseline="0" dirty="0">
                <a:solidFill>
                  <a:schemeClr val="tx1"/>
                </a:solidFill>
              </a:rPr>
              <a:t>fox-foodprocessinginabox.eu</a:t>
            </a:r>
            <a:endParaRPr lang="nl-BE" u="sng" baseline="0" dirty="0">
              <a:solidFill>
                <a:schemeClr val="tx1"/>
              </a:solidFill>
            </a:endParaRPr>
          </a:p>
          <a:p>
            <a:r>
              <a:rPr lang="en-GB" u="sng" baseline="0" dirty="0">
                <a:solidFill>
                  <a:schemeClr val="tx1"/>
                </a:solidFill>
              </a:rPr>
              <a:t>#FOXfoodinabox</a:t>
            </a:r>
            <a:endParaRPr u="sng" baseline="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5" name="Research and develop four processing technology units for the fruit and vegetable sector on small-scale using new mild technologies."/>
          <p:cNvSpPr txBox="1"/>
          <p:nvPr/>
        </p:nvSpPr>
        <p:spPr>
          <a:xfrm>
            <a:off x="2303175" y="4005933"/>
            <a:ext cx="4537648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nl-BE" sz="2000" dirty="0"/>
              <a:t>Innovative local processing</a:t>
            </a:r>
          </a:p>
          <a:p>
            <a:r>
              <a:rPr lang="nl-BE" sz="2000" dirty="0"/>
              <a:t>for a sustainable future</a:t>
            </a:r>
            <a:endParaRPr sz="2000" dirty="0"/>
          </a:p>
        </p:txBody>
      </p:sp>
      <p:pic>
        <p:nvPicPr>
          <p:cNvPr id="66" name="Final-logos_FOX-Primary-logo-white.png" descr="Final-logos_FOX-Primary-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207" y="964896"/>
            <a:ext cx="3303586" cy="233707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pag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al-logos_FOX-Primary-logo.png" descr="Final-logos_FOX-Primary-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36" y="182964"/>
            <a:ext cx="1480565" cy="104562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8294" y="554998"/>
            <a:ext cx="6123505" cy="59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47315"/>
            <a:ext cx="8147050" cy="3889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902923" y="6557384"/>
            <a:ext cx="62030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 algn="ctr">
              <a:spcBef>
                <a:spcPts val="100"/>
              </a:spcBef>
              <a:defRPr sz="7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This project has received funding from the European Union’s Horizon 2020 research and innovation programme under grant agreement No 817683.</a:t>
            </a:r>
          </a:p>
        </p:txBody>
      </p:sp>
      <p:sp>
        <p:nvSpPr>
          <p:cNvPr id="6" name="object 4"/>
          <p:cNvSpPr/>
          <p:nvPr/>
        </p:nvSpPr>
        <p:spPr>
          <a:xfrm>
            <a:off x="1615012" y="6511324"/>
            <a:ext cx="378619" cy="19372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1F5192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9222" y="6221732"/>
            <a:ext cx="263979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1F5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48774B"/>
          </a:solidFill>
          <a:uFillTx/>
          <a:latin typeface="Montserrat Medium"/>
          <a:ea typeface="Montserrat Medium"/>
          <a:cs typeface="Montserrat Medium"/>
          <a:sym typeface="Montserrat Medium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>
            <a:spLocks noGrp="1"/>
          </p:cNvSpPr>
          <p:nvPr>
            <p:ph type="ctrTitle"/>
          </p:nvPr>
        </p:nvSpPr>
        <p:spPr>
          <a:xfrm>
            <a:off x="1470482" y="3164538"/>
            <a:ext cx="6203036" cy="5219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dirty="0"/>
              <a:t>FOX / Partnership </a:t>
            </a:r>
            <a:br>
              <a:rPr lang="de-DE" dirty="0"/>
            </a:br>
            <a:r>
              <a:rPr lang="de-DE" dirty="0" err="1"/>
              <a:t>with</a:t>
            </a:r>
            <a:r>
              <a:rPr lang="de-DE" dirty="0"/>
              <a:t> a private </a:t>
            </a:r>
            <a:r>
              <a:rPr lang="de-DE" dirty="0" err="1"/>
              <a:t>sector</a:t>
            </a:r>
            <a:endParaRPr dirty="0"/>
          </a:p>
        </p:txBody>
      </p:sp>
      <p:sp>
        <p:nvSpPr>
          <p:cNvPr id="84" name="Subtitle"/>
          <p:cNvSpPr txBox="1"/>
          <p:nvPr/>
        </p:nvSpPr>
        <p:spPr>
          <a:xfrm>
            <a:off x="1508190" y="4053884"/>
            <a:ext cx="6203036" cy="556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20000"/>
          </a:bodyPr>
          <a:lstStyle>
            <a:lvl1pPr algn="ctr">
              <a:defRPr>
                <a:solidFill>
                  <a:srgbClr val="48774B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de-DE" dirty="0"/>
              <a:t>CORE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Pleaides</a:t>
            </a:r>
            <a:r>
              <a:rPr lang="de-DE" dirty="0"/>
              <a:t> Network </a:t>
            </a:r>
            <a:r>
              <a:rPr lang="de-DE" dirty="0" err="1"/>
              <a:t>meeting</a:t>
            </a:r>
            <a:endParaRPr lang="de-DE" dirty="0"/>
          </a:p>
          <a:p>
            <a:r>
              <a:rPr lang="de-DE" dirty="0"/>
              <a:t>18th </a:t>
            </a:r>
            <a:r>
              <a:rPr lang="de-DE" dirty="0" err="1"/>
              <a:t>October</a:t>
            </a:r>
            <a:r>
              <a:rPr lang="de-DE" dirty="0"/>
              <a:t> 2023 9:15 – 10:00</a:t>
            </a:r>
            <a:r>
              <a:rPr dirty="0"/>
              <a:t> </a:t>
            </a:r>
          </a:p>
        </p:txBody>
      </p:sp>
      <p:sp>
        <p:nvSpPr>
          <p:cNvPr id="85" name="Name and company"/>
          <p:cNvSpPr txBox="1"/>
          <p:nvPr/>
        </p:nvSpPr>
        <p:spPr>
          <a:xfrm>
            <a:off x="1508582" y="4535077"/>
            <a:ext cx="6203036" cy="556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algn="ctr">
              <a:defRPr>
                <a:solidFill>
                  <a:srgbClr val="CF823C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de-DE" dirty="0"/>
              <a:t>Peter Holl, DIL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941AA-FA1D-8041-D32E-9BB635CB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/>
              <a:t>3 / Quality </a:t>
            </a:r>
            <a:r>
              <a:rPr lang="de-DE" sz="2000" dirty="0" err="1"/>
              <a:t>analyses</a:t>
            </a:r>
            <a:r>
              <a:rPr lang="de-DE" sz="2000" dirty="0"/>
              <a:t> and </a:t>
            </a:r>
            <a:r>
              <a:rPr lang="de-DE" sz="2000" dirty="0" err="1"/>
              <a:t>sustainable</a:t>
            </a:r>
            <a:r>
              <a:rPr lang="de-DE" sz="2000" dirty="0"/>
              <a:t> </a:t>
            </a:r>
            <a:r>
              <a:rPr lang="de-DE" sz="2000" dirty="0" err="1"/>
              <a:t>packaging</a:t>
            </a:r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814BD8-9E7C-D286-A880-2F4EE0D3B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unit to select, process and package fresh-cut fruit and vegetable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sustainable packaging to enlarge the shelf life of fresh-cut fruit and vegetable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fresh-cut fruit and vegetable snacks produced by local producers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Encourage the consumption of fresh fruit and vegetables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B84725-B074-71F4-5FC9-F29B60C86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4418"/>
            <a:ext cx="868680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33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B09BA-C2F2-03DD-7AF6-90F5ADBC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4 / </a:t>
            </a:r>
            <a:r>
              <a:rPr lang="de-DE" dirty="0" err="1"/>
              <a:t>Upscaling</a:t>
            </a:r>
            <a:r>
              <a:rPr lang="de-DE" dirty="0"/>
              <a:t> plant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streams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F39684-4638-FC8D-FCA4-F714E1FA9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Optimise</a:t>
            </a:r>
            <a:r>
              <a:rPr lang="en-US" dirty="0"/>
              <a:t> vegetable-based food side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high-quality food products and ingredients via mild processing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pre-processing technologies for side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Processtimator</a:t>
            </a:r>
            <a:r>
              <a:rPr lang="de-DE" b="1" dirty="0"/>
              <a:t> </a:t>
            </a:r>
            <a:r>
              <a:rPr lang="de-DE" b="1" dirty="0" err="1"/>
              <a:t>tool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explore different process routes for side stream fractionation and </a:t>
            </a:r>
            <a:r>
              <a:rPr lang="en-US" dirty="0" err="1"/>
              <a:t>valorisation</a:t>
            </a:r>
            <a:r>
              <a:rPr lang="en-US" dirty="0"/>
              <a:t>, while accounting for the impact on overall value, costs and greenhouse gas (GHG)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streams are characterized by daily availability and yearly volume, and on composition, both on major and valuable minor nutrients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optimizing the operational window and equipment employment, the impact on mass balances and </a:t>
            </a:r>
            <a:r>
              <a:rPr lang="en-US" dirty="0" err="1"/>
              <a:t>Opex</a:t>
            </a:r>
            <a:r>
              <a:rPr lang="en-US" dirty="0"/>
              <a:t>/Capex is estimated.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288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6689-2060-1C33-120D-14916374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</a:t>
            </a:r>
            <a:r>
              <a:rPr lang="de-DE" dirty="0" err="1"/>
              <a:t>FoodCircles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C2922A-DFD4-D8A1-CEDC-278C05BF3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46A749-2C3E-FF94-67B9-F36B6B02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" y="1433697"/>
            <a:ext cx="8993171" cy="44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058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563DF-4489-FF0D-3420-264FCDCB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Foresight</a:t>
            </a:r>
            <a:r>
              <a:rPr lang="de-DE" dirty="0"/>
              <a:t> and Business </a:t>
            </a:r>
            <a:r>
              <a:rPr lang="de-DE" dirty="0" err="1"/>
              <a:t>models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3AAF4B-180D-BB99-FD84-A597D0B324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and </a:t>
            </a:r>
            <a:r>
              <a:rPr lang="en-US" dirty="0" err="1"/>
              <a:t>analysing</a:t>
            </a:r>
            <a:r>
              <a:rPr lang="en-US" dirty="0"/>
              <a:t> trends influencing the food innovation system in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scenarios for the framework conditions of the food innovation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Drafting specific future scenarios for each food circle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Identifying business model elements for down-scaled food processing technologies, contextualized for different types of technology and socio-economic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Validating the business models in the context of different future assumptions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1738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758A9-4B4C-B594-B99A-3EF04B06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Consumer Engagement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6A192-EF0B-CB76-AB34-BF99B6307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engage the local consumers in the Food Circles two angles: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current consumer values, attitudes and food purchasing </a:t>
            </a:r>
            <a:r>
              <a:rPr lang="en-US" dirty="0" err="1"/>
              <a:t>behaviour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the local consumers’ motivation and ability to engage in the development of a regional food circle?</a:t>
            </a:r>
          </a:p>
          <a:p>
            <a:endParaRPr lang="en-US" dirty="0"/>
          </a:p>
          <a:p>
            <a:r>
              <a:rPr lang="en-US" dirty="0"/>
              <a:t>The FOXLINK app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serve as a communication platform between consumers and between consumers and suppliers.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</a:t>
            </a:r>
            <a:r>
              <a:rPr lang="en-US" dirty="0" err="1"/>
              <a:t>individualised</a:t>
            </a:r>
            <a:r>
              <a:rPr lang="en-US" dirty="0"/>
              <a:t> profiles to give information on production technologies, impact on health, environment and rural life related to the Food Circle.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1694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E2ABD-42EF-52BC-10D6-15968F1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…. and </a:t>
            </a:r>
            <a:r>
              <a:rPr lang="de-DE" dirty="0" err="1"/>
              <a:t>now</a:t>
            </a:r>
            <a:r>
              <a:rPr lang="de-DE" dirty="0"/>
              <a:t>…..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223096-DE05-69E2-DCC5-6AD6649D5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dirty="0" err="1">
                <a:solidFill>
                  <a:srgbClr val="48774B"/>
                </a:solidFill>
                <a:latin typeface="Montserrat Medium"/>
                <a:sym typeface="Montserrat Medium"/>
              </a:rPr>
              <a:t>please</a:t>
            </a:r>
            <a:r>
              <a:rPr lang="de-DE" sz="3200" dirty="0">
                <a:solidFill>
                  <a:srgbClr val="48774B"/>
                </a:solidFill>
                <a:latin typeface="Montserrat Medium"/>
                <a:sym typeface="Montserrat Medium"/>
              </a:rPr>
              <a:t>: </a:t>
            </a:r>
            <a:r>
              <a:rPr lang="de-DE" sz="3200" dirty="0" err="1">
                <a:solidFill>
                  <a:srgbClr val="48774B"/>
                </a:solidFill>
                <a:latin typeface="Montserrat Medium"/>
                <a:sym typeface="Montserrat Medium"/>
              </a:rPr>
              <a:t>ask</a:t>
            </a:r>
            <a:r>
              <a:rPr lang="de-DE" sz="3200" dirty="0">
                <a:solidFill>
                  <a:srgbClr val="48774B"/>
                </a:solidFill>
                <a:latin typeface="Montserrat Medium"/>
                <a:sym typeface="Montserrat Medium"/>
              </a:rPr>
              <a:t> </a:t>
            </a:r>
            <a:r>
              <a:rPr lang="de-DE" sz="3200" dirty="0" err="1">
                <a:solidFill>
                  <a:srgbClr val="48774B"/>
                </a:solidFill>
                <a:latin typeface="Montserrat Medium"/>
                <a:sym typeface="Montserrat Medium"/>
              </a:rPr>
              <a:t>me</a:t>
            </a:r>
            <a:r>
              <a:rPr lang="de-DE" sz="3200" dirty="0">
                <a:solidFill>
                  <a:srgbClr val="48774B"/>
                </a:solidFill>
                <a:latin typeface="Montserrat Medium"/>
                <a:sym typeface="Montserrat Medium"/>
              </a:rPr>
              <a:t> </a:t>
            </a:r>
            <a:r>
              <a:rPr lang="de-DE" sz="3200" dirty="0" err="1">
                <a:solidFill>
                  <a:srgbClr val="48774B"/>
                </a:solidFill>
                <a:latin typeface="Montserrat Medium"/>
                <a:sym typeface="Montserrat Medium"/>
              </a:rPr>
              <a:t>etherything</a:t>
            </a:r>
            <a:r>
              <a:rPr lang="de-DE" sz="3200" dirty="0">
                <a:solidFill>
                  <a:srgbClr val="48774B"/>
                </a:solidFill>
                <a:latin typeface="Montserrat Medium"/>
                <a:sym typeface="Montserrat Medium"/>
              </a:rPr>
              <a:t> ……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48774B"/>
              </a:solidFill>
              <a:latin typeface="Montserrat Medium"/>
              <a:sym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3200" dirty="0">
                <a:solidFill>
                  <a:srgbClr val="48774B"/>
                </a:solidFill>
                <a:latin typeface="Montserrat Medium"/>
              </a:rPr>
              <a:t>…… may I </a:t>
            </a:r>
            <a:r>
              <a:rPr lang="de-DE" sz="3200" dirty="0" err="1">
                <a:solidFill>
                  <a:srgbClr val="48774B"/>
                </a:solidFill>
                <a:latin typeface="Montserrat Medium"/>
              </a:rPr>
              <a:t>ask</a:t>
            </a:r>
            <a:r>
              <a:rPr lang="de-DE" sz="3200" dirty="0">
                <a:solidFill>
                  <a:srgbClr val="48774B"/>
                </a:solidFill>
                <a:latin typeface="Montserrat Medium"/>
              </a:rPr>
              <a:t> </a:t>
            </a:r>
            <a:r>
              <a:rPr lang="de-DE" sz="3200" dirty="0" err="1">
                <a:solidFill>
                  <a:srgbClr val="48774B"/>
                </a:solidFill>
                <a:latin typeface="Montserrat Medium"/>
              </a:rPr>
              <a:t>you</a:t>
            </a:r>
            <a:r>
              <a:rPr lang="de-DE" sz="3200" dirty="0">
                <a:solidFill>
                  <a:srgbClr val="48774B"/>
                </a:solidFill>
                <a:latin typeface="Montserrat Medium"/>
              </a:rPr>
              <a:t> </a:t>
            </a:r>
            <a:r>
              <a:rPr lang="de-DE" sz="3200" dirty="0" err="1">
                <a:solidFill>
                  <a:srgbClr val="48774B"/>
                </a:solidFill>
                <a:latin typeface="Montserrat Medium"/>
              </a:rPr>
              <a:t>someting</a:t>
            </a:r>
            <a:endParaRPr lang="de-DE" sz="3200" dirty="0">
              <a:solidFill>
                <a:srgbClr val="48774B"/>
              </a:solidFill>
              <a:latin typeface="Montserrat 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9986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947314"/>
            <a:ext cx="8147050" cy="388937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Aimes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transforming large-scale technologies for the processing of fruits and vegetables, to small, flexible and mobile container units in your </a:t>
            </a:r>
            <a:r>
              <a:rPr lang="en-US" dirty="0" err="1"/>
              <a:t>neighbourhood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FOX stimulates short food supply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transitioning from a more </a:t>
            </a:r>
            <a:r>
              <a:rPr lang="en-US" dirty="0" err="1"/>
              <a:t>centralised</a:t>
            </a:r>
            <a:r>
              <a:rPr lang="en-US" dirty="0"/>
              <a:t> industry, to local production hubs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food-circles are the 4 European regions in which the FOX technologies where demonstrated to be integrated into the entire food production chain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these regions, which have significant fruit and vegetable productions (conventional and organic)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of the FOX approach on the environment, business, people and their health assessed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from engaged consumers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further development and upscaling of FOX</a:t>
            </a:r>
            <a:endParaRPr dirty="0"/>
          </a:p>
        </p:txBody>
      </p:sp>
      <p:sp>
        <p:nvSpPr>
          <p:cNvPr id="88" name="Title 1"/>
          <p:cNvSpPr txBox="1">
            <a:spLocks noGrp="1"/>
          </p:cNvSpPr>
          <p:nvPr>
            <p:ph type="title"/>
          </p:nvPr>
        </p:nvSpPr>
        <p:spPr>
          <a:xfrm>
            <a:off x="1828294" y="529596"/>
            <a:ext cx="6123505" cy="5949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dirty="0"/>
              <a:t>FOX – Food </a:t>
            </a:r>
            <a:r>
              <a:rPr lang="de-DE" dirty="0" err="1"/>
              <a:t>processing</a:t>
            </a:r>
            <a:r>
              <a:rPr lang="de-DE" dirty="0"/>
              <a:t> in a Box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ur partners"/>
          <p:cNvSpPr txBox="1">
            <a:spLocks noGrp="1"/>
          </p:cNvSpPr>
          <p:nvPr>
            <p:ph type="title"/>
          </p:nvPr>
        </p:nvSpPr>
        <p:spPr>
          <a:xfrm>
            <a:off x="1470482" y="287774"/>
            <a:ext cx="6203036" cy="556610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t>Our partners</a:t>
            </a:r>
          </a:p>
        </p:txBody>
      </p:sp>
      <p:pic>
        <p:nvPicPr>
          <p:cNvPr id="9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77" y="1689624"/>
            <a:ext cx="7421445" cy="4130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8678F-DAA9-81F0-82DB-E4C5E2AC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4 </a:t>
            </a:r>
            <a:r>
              <a:rPr lang="de-DE" dirty="0" err="1"/>
              <a:t>FoodCirles</a:t>
            </a:r>
            <a:r>
              <a:rPr lang="de-DE" dirty="0"/>
              <a:t> – 4 Technologies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50FE5B-D740-4EBA-0280-5F796364A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Circle 1 developed </a:t>
            </a:r>
            <a:r>
              <a:rPr lang="en-US" b="1" dirty="0">
                <a:highlight>
                  <a:srgbClr val="008000"/>
                </a:highlight>
              </a:rPr>
              <a:t>small-scale mobile processing unit for Low oxygen juice extraction and mild preservation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oxygen juice extraction and mild preservation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High-quality fruit juices and puree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Flexible production for different types of fruits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and operation on the farm(s)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High-quality fruit/puree production by downscaled, innovative technologies for low oxygen juice/puree extraction and low heat preservation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5335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4FB65-C879-BCCB-5A85-A7BD8F21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94" y="554998"/>
            <a:ext cx="6646403" cy="594912"/>
          </a:xfrm>
        </p:spPr>
        <p:txBody>
          <a:bodyPr>
            <a:noAutofit/>
          </a:bodyPr>
          <a:lstStyle/>
          <a:p>
            <a:r>
              <a:rPr lang="en-US" sz="1800" dirty="0"/>
              <a:t>1 / Low oxygen juice extraction and mild preservation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4825BD-4B3A-DB88-702D-BF68ED0F2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ABC9EB-D351-1647-3D93-7F6A134FD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31" t="24390" r="12988" b="19459"/>
          <a:stretch/>
        </p:blipFill>
        <p:spPr>
          <a:xfrm>
            <a:off x="539750" y="1536569"/>
            <a:ext cx="7696986" cy="502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64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5DF44-952E-D99E-12A2-AA78D869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294" y="554998"/>
            <a:ext cx="6775956" cy="594912"/>
          </a:xfrm>
        </p:spPr>
        <p:txBody>
          <a:bodyPr>
            <a:noAutofit/>
          </a:bodyPr>
          <a:lstStyle/>
          <a:p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1 / Low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oxygen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juice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extraction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 and mild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8774B"/>
                </a:solidFill>
                <a:effectLst/>
                <a:uLnTx/>
                <a:uFillTx/>
                <a:latin typeface="Montserrat Medium"/>
                <a:sym typeface="Montserrat Medium"/>
              </a:rPr>
              <a:t>preservation</a:t>
            </a:r>
            <a:endParaRPr lang="de-DE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1B78CF-96E6-6E3F-EA75-2C0397C97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4A0E8C-B33E-66F1-1275-21DE4F78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20401" r="62062" b="8854"/>
          <a:stretch/>
        </p:blipFill>
        <p:spPr>
          <a:xfrm>
            <a:off x="1277331" y="1489434"/>
            <a:ext cx="6123505" cy="46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162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777AD-BA53-2176-3688-0DC737FE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 / Low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drying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8FE8C5-B038-4703-9891-D1EFCFC1A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value to fruit and vegetable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new business opportunities for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the surplus of crops/produces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37529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777AD-BA53-2176-3688-0DC737FE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 / Low </a:t>
            </a: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drying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8FE8C5-B038-4703-9891-D1EFCFC1A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value to fruit and vegetable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new business opportunities for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 the surplus of crops/produces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18048F-B700-D496-7CBF-77CB0FC1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5" y="1558741"/>
            <a:ext cx="8147051" cy="44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388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941AA-FA1D-8041-D32E-9BB635CB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dirty="0"/>
              <a:t>3 / Quality </a:t>
            </a:r>
            <a:r>
              <a:rPr lang="de-DE" sz="2000" dirty="0" err="1"/>
              <a:t>analyses</a:t>
            </a:r>
            <a:r>
              <a:rPr lang="de-DE" sz="2000" dirty="0"/>
              <a:t> and </a:t>
            </a:r>
            <a:r>
              <a:rPr lang="de-DE" sz="2000" dirty="0" err="1"/>
              <a:t>sustainable</a:t>
            </a:r>
            <a:r>
              <a:rPr lang="de-DE" sz="2000" dirty="0"/>
              <a:t> </a:t>
            </a:r>
            <a:r>
              <a:rPr lang="de-DE" sz="2000" dirty="0" err="1"/>
              <a:t>packaging</a:t>
            </a:r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814BD8-9E7C-D286-A880-2F4EE0D3B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unit to select, process and package fresh-cut fruit and vegetable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sustainable packaging to enlarge the shelf life of fresh-cut fruit and vegetable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fresh-cut fruit and vegetable snacks produced by local producers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Encourage the consumption of fresh fruit and vegetables</a:t>
            </a:r>
          </a:p>
        </p:txBody>
      </p:sp>
    </p:spTree>
    <p:extLst>
      <p:ext uri="{BB962C8B-B14F-4D97-AF65-F5344CB8AC3E}">
        <p14:creationId xmlns:p14="http://schemas.microsoft.com/office/powerpoint/2010/main" val="14264522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IT4FOOD2030">
  <a:themeElements>
    <a:clrScheme name="FIT4FOOD2030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67D2C"/>
      </a:accent1>
      <a:accent2>
        <a:srgbClr val="689737"/>
      </a:accent2>
      <a:accent3>
        <a:srgbClr val="86B74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IT4FOOD2030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IT4FOOD20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IT4FOOD2030">
  <a:themeElements>
    <a:clrScheme name="FIT4FOOD203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7D2C"/>
      </a:accent1>
      <a:accent2>
        <a:srgbClr val="689737"/>
      </a:accent2>
      <a:accent3>
        <a:srgbClr val="86B74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IT4FOOD2030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IT4FOOD20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Bildschirmpräsentation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Montserrat Black</vt:lpstr>
      <vt:lpstr>Montserrat Medium</vt:lpstr>
      <vt:lpstr>Montserrat Regular</vt:lpstr>
      <vt:lpstr>Tahoma</vt:lpstr>
      <vt:lpstr>FIT4FOOD2030</vt:lpstr>
      <vt:lpstr>FOX / Partnership  with a private sector</vt:lpstr>
      <vt:lpstr>FOX – Food processing in a Box</vt:lpstr>
      <vt:lpstr>Our partners</vt:lpstr>
      <vt:lpstr>4 FoodCirles – 4 Technologies</vt:lpstr>
      <vt:lpstr>1 / Low oxygen juice extraction and mild preservation</vt:lpstr>
      <vt:lpstr>1 / Low oxygen juice extraction and mild preservation</vt:lpstr>
      <vt:lpstr>2 / Low temperature drying </vt:lpstr>
      <vt:lpstr>2 / Low temperature drying </vt:lpstr>
      <vt:lpstr>3 / Quality analyses and sustainable packaging</vt:lpstr>
      <vt:lpstr>3 / Quality analyses and sustainable packaging</vt:lpstr>
      <vt:lpstr>4 / Upscaling plant side streams</vt:lpstr>
      <vt:lpstr>4 FoodCircles</vt:lpstr>
      <vt:lpstr>Foresight and Business models</vt:lpstr>
      <vt:lpstr>Consumer Engagement</vt:lpstr>
      <vt:lpstr>…. and now…..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Holl, Peter</dc:creator>
  <cp:lastModifiedBy>Holl, Peter</cp:lastModifiedBy>
  <cp:revision>14</cp:revision>
  <dcterms:modified xsi:type="dcterms:W3CDTF">2023-10-18T06:14:54Z</dcterms:modified>
</cp:coreProperties>
</file>