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51"/>
  </p:notesMasterIdLst>
  <p:handoutMasterIdLst>
    <p:handoutMasterId r:id="rId52"/>
  </p:handoutMasterIdLst>
  <p:sldIdLst>
    <p:sldId id="385" r:id="rId2"/>
    <p:sldId id="332" r:id="rId3"/>
    <p:sldId id="377" r:id="rId4"/>
    <p:sldId id="365" r:id="rId5"/>
    <p:sldId id="369" r:id="rId6"/>
    <p:sldId id="367" r:id="rId7"/>
    <p:sldId id="368" r:id="rId8"/>
    <p:sldId id="381" r:id="rId9"/>
    <p:sldId id="311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350" r:id="rId19"/>
    <p:sldId id="333" r:id="rId20"/>
    <p:sldId id="335" r:id="rId21"/>
    <p:sldId id="387" r:id="rId22"/>
    <p:sldId id="356" r:id="rId23"/>
    <p:sldId id="389" r:id="rId24"/>
    <p:sldId id="357" r:id="rId25"/>
    <p:sldId id="420" r:id="rId26"/>
    <p:sldId id="421" r:id="rId27"/>
    <p:sldId id="422" r:id="rId28"/>
    <p:sldId id="361" r:id="rId29"/>
    <p:sldId id="363" r:id="rId30"/>
    <p:sldId id="382" r:id="rId31"/>
    <p:sldId id="372" r:id="rId32"/>
    <p:sldId id="390" r:id="rId33"/>
    <p:sldId id="392" r:id="rId34"/>
    <p:sldId id="394" r:id="rId35"/>
    <p:sldId id="373" r:id="rId36"/>
    <p:sldId id="338" r:id="rId37"/>
    <p:sldId id="380" r:id="rId38"/>
    <p:sldId id="388" r:id="rId39"/>
    <p:sldId id="341" r:id="rId40"/>
    <p:sldId id="342" r:id="rId41"/>
    <p:sldId id="343" r:id="rId42"/>
    <p:sldId id="344" r:id="rId43"/>
    <p:sldId id="345" r:id="rId44"/>
    <p:sldId id="346" r:id="rId45"/>
    <p:sldId id="396" r:id="rId46"/>
    <p:sldId id="347" r:id="rId47"/>
    <p:sldId id="348" r:id="rId48"/>
    <p:sldId id="351" r:id="rId49"/>
    <p:sldId id="309" r:id="rId5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orient="horz" pos="595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pos="363">
          <p15:clr>
            <a:srgbClr val="A4A3A4"/>
          </p15:clr>
        </p15:guide>
        <p15:guide id="5" pos="5375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7" orient="horz" pos="446" userDrawn="1">
          <p15:clr>
            <a:srgbClr val="A4A3A4"/>
          </p15:clr>
        </p15:guide>
        <p15:guide id="8" orient="horz" pos="1389" userDrawn="1">
          <p15:clr>
            <a:srgbClr val="A4A3A4"/>
          </p15:clr>
        </p15:guide>
        <p15:guide id="9" orient="horz" pos="1026" userDrawn="1">
          <p15:clr>
            <a:srgbClr val="A4A3A4"/>
          </p15:clr>
        </p15:guide>
        <p15:guide id="10" orient="horz" pos="3521" userDrawn="1">
          <p15:clr>
            <a:srgbClr val="A4A3A4"/>
          </p15:clr>
        </p15:guide>
        <p15:guide id="11" orient="horz" pos="3249" userDrawn="1">
          <p15:clr>
            <a:srgbClr val="A4A3A4"/>
          </p15:clr>
        </p15:guide>
        <p15:guide id="12" orient="horz" pos="3294" userDrawn="1">
          <p15:clr>
            <a:srgbClr val="A4A3A4"/>
          </p15:clr>
        </p15:guide>
        <p15:guide id="13" pos="3198" userDrawn="1">
          <p15:clr>
            <a:srgbClr val="A4A3A4"/>
          </p15:clr>
        </p15:guide>
        <p15:guide id="14" pos="975" userDrawn="1">
          <p15:clr>
            <a:srgbClr val="A4A3A4"/>
          </p15:clr>
        </p15:guide>
        <p15:guide id="15" pos="4785" userDrawn="1">
          <p15:clr>
            <a:srgbClr val="A4A3A4"/>
          </p15:clr>
        </p15:guide>
        <p15:guide id="16" orient="horz" pos="2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B0"/>
    <a:srgbClr val="70AD47"/>
    <a:srgbClr val="74B081"/>
    <a:srgbClr val="122015"/>
    <a:srgbClr val="386641"/>
    <a:srgbClr val="339966"/>
    <a:srgbClr val="B92864"/>
    <a:srgbClr val="BAB5C7"/>
    <a:srgbClr val="43B383"/>
    <a:srgbClr val="A1B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8" autoAdjust="0"/>
    <p:restoredTop sz="68044" autoAdjust="0"/>
  </p:normalViewPr>
  <p:slideViewPr>
    <p:cSldViewPr>
      <p:cViewPr varScale="1">
        <p:scale>
          <a:sx n="50" d="100"/>
          <a:sy n="50" d="100"/>
        </p:scale>
        <p:origin x="1764" y="40"/>
      </p:cViewPr>
      <p:guideLst>
        <p:guide orient="horz" pos="3974"/>
        <p:guide orient="horz" pos="595"/>
        <p:guide orient="horz" pos="346"/>
        <p:guide pos="363"/>
        <p:guide pos="5375"/>
        <p:guide/>
        <p:guide orient="horz" pos="446"/>
        <p:guide orient="horz" pos="1389"/>
        <p:guide orient="horz" pos="1026"/>
        <p:guide orient="horz" pos="3521"/>
        <p:guide orient="horz" pos="3249"/>
        <p:guide orient="horz" pos="3294"/>
        <p:guide pos="3198"/>
        <p:guide pos="975"/>
        <p:guide pos="4785"/>
        <p:guide orient="horz" pos="2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88" y="5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ptj-v1100.ptj.kfa-juelich.de\BEREICH\BIO\02_BIO\BIO_07\05_PROJEKTE_LAUFEND\HEUR_Partnerschaft_AELLRI\Proposal%20preparation\Budget\Tools\Summary\Budget_Summary_2023_03_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72BC"/>
            </a:solidFill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82-4070-A7C4-3F30452D1C9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rgbClr val="B92864"/>
            </a:solidFill>
            <a:ln>
              <a:noFill/>
            </a:ln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82-4070-A7C4-3F30452D1C9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rgbClr val="D9E056"/>
            </a:solidFill>
            <a:ln>
              <a:noFill/>
            </a:ln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82-4070-A7C4-3F30452D1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19776"/>
        <c:axId val="97021312"/>
      </c:barChart>
      <c:catAx>
        <c:axId val="9701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>
            <a:solidFill>
              <a:srgbClr val="A7A9AC"/>
            </a:solidFill>
          </a:ln>
        </c:spPr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de-DE"/>
          </a:p>
        </c:txPr>
        <c:crossAx val="97021312"/>
        <c:crosses val="autoZero"/>
        <c:auto val="1"/>
        <c:lblAlgn val="ctr"/>
        <c:lblOffset val="100"/>
        <c:noMultiLvlLbl val="0"/>
      </c:catAx>
      <c:valAx>
        <c:axId val="97021312"/>
        <c:scaling>
          <c:orientation val="minMax"/>
        </c:scaling>
        <c:delete val="0"/>
        <c:axPos val="l"/>
        <c:majorGridlines>
          <c:spPr>
            <a:ln w="19050">
              <a:solidFill>
                <a:srgbClr val="A7A9AC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19050">
            <a:solidFill>
              <a:srgbClr val="A7A9AC"/>
            </a:solidFill>
          </a:ln>
        </c:spPr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de-DE"/>
          </a:p>
        </c:txPr>
        <c:crossAx val="97019776"/>
        <c:crosses val="autoZero"/>
        <c:crossBetween val="between"/>
      </c:valAx>
      <c:spPr>
        <a:solidFill>
          <a:schemeClr val="bg1"/>
        </a:solidFill>
        <a:ln w="19050">
          <a:solidFill>
            <a:srgbClr val="A7A9AC"/>
          </a:solidFill>
        </a:ln>
      </c:spPr>
    </c:plotArea>
    <c:legend>
      <c:legendPos val="b"/>
      <c:layout>
        <c:manualLayout>
          <c:xMode val="edge"/>
          <c:yMode val="edge"/>
          <c:x val="4.5941054243219599E-2"/>
          <c:y val="0.91569434502505354"/>
          <c:w val="0.56089566929133861"/>
          <c:h val="6.5055892655360451E-2"/>
        </c:manualLayout>
      </c:layout>
      <c:overlay val="0"/>
      <c:txPr>
        <a:bodyPr/>
        <a:lstStyle/>
        <a:p>
          <a:pPr>
            <a:defRPr baseline="0">
              <a:latin typeface="Arial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0FD-4B78-8D21-A4E15B3A03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0FD-4B78-8D21-A4E15B3A03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0FD-4B78-8D21-A4E15B3A03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0FD-4B78-8D21-A4E15B3A034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0FD-4B78-8D21-A4E15B3A034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0FD-4B78-8D21-A4E15B3A034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0FD-4B78-8D21-A4E15B3A034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0FD-4B78-8D21-A4E15B3A0344}"/>
              </c:ext>
            </c:extLst>
          </c:dPt>
          <c:dPt>
            <c:idx val="8"/>
            <c:bubble3D val="0"/>
            <c:explosion val="26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30FD-4B78-8D21-A4E15B3A0344}"/>
              </c:ext>
            </c:extLst>
          </c:dPt>
          <c:dLbls>
            <c:dLbl>
              <c:idx val="0"/>
              <c:layout>
                <c:manualLayout>
                  <c:x val="3.1492472639033216E-2"/>
                  <c:y val="6.54926375586327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734289110087653"/>
                      <c:h val="0.141867141345766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0FD-4B78-8D21-A4E15B3A0344}"/>
                </c:ext>
              </c:extLst>
            </c:dLbl>
            <c:dLbl>
              <c:idx val="1"/>
              <c:layout>
                <c:manualLayout>
                  <c:x val="6.7836338539270244E-3"/>
                  <c:y val="0.10347477398658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0FD-4B78-8D21-A4E15B3A0344}"/>
                </c:ext>
              </c:extLst>
            </c:dLbl>
            <c:dLbl>
              <c:idx val="2"/>
              <c:layout>
                <c:manualLayout>
                  <c:x val="-4.1180321037599076E-2"/>
                  <c:y val="0.103095654709827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0FD-4B78-8D21-A4E15B3A0344}"/>
                </c:ext>
              </c:extLst>
            </c:dLbl>
            <c:dLbl>
              <c:idx val="3"/>
              <c:layout>
                <c:manualLayout>
                  <c:x val="-5.6256066117424404E-2"/>
                  <c:y val="7.2638524351122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0FD-4B78-8D21-A4E15B3A0344}"/>
                </c:ext>
              </c:extLst>
            </c:dLbl>
            <c:dLbl>
              <c:idx val="4"/>
              <c:layout>
                <c:manualLayout>
                  <c:x val="2.6736233494517626E-2"/>
                  <c:y val="7.44327792359288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0FD-4B78-8D21-A4E15B3A0344}"/>
                </c:ext>
              </c:extLst>
            </c:dLbl>
            <c:dLbl>
              <c:idx val="5"/>
              <c:layout>
                <c:manualLayout>
                  <c:x val="-3.0578267022024673E-2"/>
                  <c:y val="7.64479440069991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0FD-4B78-8D21-A4E15B3A0344}"/>
                </c:ext>
              </c:extLst>
            </c:dLbl>
            <c:dLbl>
              <c:idx val="6"/>
              <c:layout>
                <c:manualLayout>
                  <c:x val="-8.4019481026834153E-2"/>
                  <c:y val="9.4866579177602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0FD-4B78-8D21-A4E15B3A0344}"/>
                </c:ext>
              </c:extLst>
            </c:dLbl>
            <c:dLbl>
              <c:idx val="7"/>
              <c:layout>
                <c:manualLayout>
                  <c:x val="-6.9730616638741541E-2"/>
                  <c:y val="2.63360309128025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0FD-4B78-8D21-A4E15B3A0344}"/>
                </c:ext>
              </c:extLst>
            </c:dLbl>
            <c:dLbl>
              <c:idx val="8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Calls</a:t>
                    </a:r>
                    <a:r>
                      <a:rPr lang="en-US" baseline="0" dirty="0"/>
                      <a:t>
</a:t>
                    </a:r>
                    <a:fld id="{4989005B-8933-4818-828F-A85E74122172}" type="VALUE">
                      <a:rPr lang="en-US" baseline="0"/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[WERT]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0FD-4B78-8D21-A4E15B3A03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'Graphs Part B'!$B$10:$J$10</c:f>
              <c:strCache>
                <c:ptCount val="9"/>
                <c:pt idx="0">
                  <c:v>WP8</c:v>
                </c:pt>
                <c:pt idx="1">
                  <c:v>WP7</c:v>
                </c:pt>
                <c:pt idx="2">
                  <c:v>WP6</c:v>
                </c:pt>
                <c:pt idx="3">
                  <c:v>WP5</c:v>
                </c:pt>
                <c:pt idx="4">
                  <c:v>WP4</c:v>
                </c:pt>
                <c:pt idx="5">
                  <c:v>WP3</c:v>
                </c:pt>
                <c:pt idx="6">
                  <c:v>WP2</c:v>
                </c:pt>
                <c:pt idx="7">
                  <c:v>WP1</c:v>
                </c:pt>
                <c:pt idx="8">
                  <c:v>FSTP</c:v>
                </c:pt>
              </c:strCache>
            </c:strRef>
          </c:cat>
          <c:val>
            <c:numRef>
              <c:f>'Graphs Part B'!$B$12:$J$12</c:f>
              <c:numCache>
                <c:formatCode>0.0%</c:formatCode>
                <c:ptCount val="9"/>
                <c:pt idx="0">
                  <c:v>4.9931664653220992E-2</c:v>
                </c:pt>
                <c:pt idx="1">
                  <c:v>7.640352256695597E-2</c:v>
                </c:pt>
                <c:pt idx="2">
                  <c:v>1.4237305351438695E-2</c:v>
                </c:pt>
                <c:pt idx="3">
                  <c:v>7.8792076693337612E-2</c:v>
                </c:pt>
                <c:pt idx="4">
                  <c:v>1.6440489199530395E-2</c:v>
                </c:pt>
                <c:pt idx="5">
                  <c:v>4.4409424307200629E-2</c:v>
                </c:pt>
                <c:pt idx="6">
                  <c:v>4.1010744955867991E-2</c:v>
                </c:pt>
                <c:pt idx="7">
                  <c:v>5.380712328719945E-2</c:v>
                </c:pt>
                <c:pt idx="8">
                  <c:v>0.62496764898524826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0FD-4B78-8D21-A4E15B3A03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solidFill>
                      <a:schemeClr val="accent1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4-30FD-4B78-8D21-A4E15B3A0344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6-30FD-4B78-8D21-A4E15B3A0344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8-30FD-4B78-8D21-A4E15B3A0344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A-30FD-4B78-8D21-A4E15B3A0344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C-30FD-4B78-8D21-A4E15B3A0344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E-30FD-4B78-8D21-A4E15B3A0344}"/>
                    </c:ext>
                  </c:extLst>
                </c:dPt>
                <c:dPt>
                  <c:idx val="6"/>
                  <c:bubble3D val="0"/>
                  <c:spPr>
                    <a:solidFill>
                      <a:schemeClr val="accent1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20-30FD-4B78-8D21-A4E15B3A0344}"/>
                    </c:ext>
                  </c:extLst>
                </c:dPt>
                <c:dPt>
                  <c:idx val="7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22-30FD-4B78-8D21-A4E15B3A0344}"/>
                    </c:ext>
                  </c:extLst>
                </c:dPt>
                <c:dPt>
                  <c:idx val="8"/>
                  <c:bubble3D val="0"/>
                  <c:spPr>
                    <a:solidFill>
                      <a:schemeClr val="accent3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24-30FD-4B78-8D21-A4E15B3A0344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'Graphs Part B'!$B$10:$J$10</c15:sqref>
                        </c15:formulaRef>
                      </c:ext>
                    </c:extLst>
                    <c:strCache>
                      <c:ptCount val="9"/>
                      <c:pt idx="0">
                        <c:v>WP8</c:v>
                      </c:pt>
                      <c:pt idx="1">
                        <c:v>WP7</c:v>
                      </c:pt>
                      <c:pt idx="2">
                        <c:v>WP6</c:v>
                      </c:pt>
                      <c:pt idx="3">
                        <c:v>WP5</c:v>
                      </c:pt>
                      <c:pt idx="4">
                        <c:v>WP4</c:v>
                      </c:pt>
                      <c:pt idx="5">
                        <c:v>WP3</c:v>
                      </c:pt>
                      <c:pt idx="6">
                        <c:v>WP2</c:v>
                      </c:pt>
                      <c:pt idx="7">
                        <c:v>WP1</c:v>
                      </c:pt>
                      <c:pt idx="8">
                        <c:v>FSTP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'Graphs Part B'!$B$11:$J$11</c15:sqref>
                        </c15:formulaRef>
                      </c:ext>
                    </c:extLst>
                    <c:numCache>
                      <c:formatCode>#,##0.0\ "€"</c:formatCode>
                      <c:ptCount val="9"/>
                      <c:pt idx="0">
                        <c:v>6270143.8199999994</c:v>
                      </c:pt>
                      <c:pt idx="1">
                        <c:v>9594334.1400000006</c:v>
                      </c:pt>
                      <c:pt idx="2">
                        <c:v>1787842.5</c:v>
                      </c:pt>
                      <c:pt idx="3">
                        <c:v>9894275.629999999</c:v>
                      </c:pt>
                      <c:pt idx="4">
                        <c:v>2064506.21</c:v>
                      </c:pt>
                      <c:pt idx="5">
                        <c:v>5576691.25</c:v>
                      </c:pt>
                      <c:pt idx="6">
                        <c:v>5149903.79</c:v>
                      </c:pt>
                      <c:pt idx="7">
                        <c:v>6756802.5999999996</c:v>
                      </c:pt>
                      <c:pt idx="8">
                        <c:v>78480000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5-30FD-4B78-8D21-A4E15B3A0344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145E5-18FA-4716-B6AB-F55ECFFA8B87}" type="datetimeFigureOut">
              <a:rPr lang="de-DE" smtClean="0"/>
              <a:pPr/>
              <a:t>11.10.2023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8DB95-5067-4962-98FC-BC249C2C613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9779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4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B265F2-896B-42B8-9FB3-4E0A918C85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350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633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661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8029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5159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8117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672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771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466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1112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98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65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653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773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4729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680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013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424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708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159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968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3889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079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774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3148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75919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500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69244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79596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48360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2243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713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12301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740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Alternative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smtClean="0"/>
              <a:t>„Origins"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6908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9530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45781-01D1-4A25-9870-DCBBCEEFAE1E}" type="slidenum">
              <a:rPr lang="de-DE" smtClean="0"/>
              <a:pPr/>
              <a:t>49</a:t>
            </a:fld>
            <a:endParaRPr lang="de-DE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577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785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19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265F2-896B-42B8-9FB3-4E0A918C859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193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D20925-2C23-4E04-AA1B-085922089249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386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1 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:\Corporate Design\PtJ\Logos &amp; Elemente\PtJ-Kugel\PtJ-Kugeln_2017\PowerPoint\PtJ-Kugeln_PowerPoint_2000px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" y="1485701"/>
            <a:ext cx="914736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3F5836-D365-4B0B-8273-EC9288AB93C1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Nicolas Tinois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190-1057-48DC-BDEA-AB324337B81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1" y="4195817"/>
            <a:ext cx="9156288" cy="1105391"/>
          </a:xfrm>
          <a:prstGeom prst="rect">
            <a:avLst/>
          </a:prstGeom>
          <a:solidFill>
            <a:srgbClr val="8DA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2032858" y="4077072"/>
            <a:ext cx="7124065" cy="285750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68378" y="4293022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Titel der Präsentation Eine Zeile</a:t>
            </a:r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213" y="5625244"/>
            <a:ext cx="8353425" cy="32385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 smtClean="0"/>
              <a:t>Untertitel der Präsentation</a:t>
            </a:r>
            <a:endParaRPr lang="de-DE" dirty="0"/>
          </a:p>
        </p:txBody>
      </p:sp>
      <p:pic>
        <p:nvPicPr>
          <p:cNvPr id="21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0" y="465310"/>
            <a:ext cx="878665" cy="62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P:\Corporate Design\PtJ\Vorlagen\Slogan_Englisch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94" y="937918"/>
            <a:ext cx="1237476" cy="1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628800"/>
            <a:ext cx="82296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2709887"/>
            <a:ext cx="8229600" cy="3417888"/>
          </a:xfrm>
          <a:ln>
            <a:solidFill>
              <a:schemeClr val="tx1"/>
            </a:solidFill>
          </a:ln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9919F-04E8-4FBD-AE43-35CDEB60DFF8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Name der Präsentation / Referent, Geschäftsbereich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8664-5E2C-4AC3-842B-133E24E85A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Beispiel Balkendiagramm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097A8F-3A3D-46B2-AC98-F88F420630EB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Name der Präsentation / Referent, Geschäftsbereich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190-1057-48DC-BDEA-AB324337B81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graphicFrame>
        <p:nvGraphicFramePr>
          <p:cNvPr id="6" name="Diagramm 5"/>
          <p:cNvGraphicFramePr/>
          <p:nvPr userDrawn="1">
            <p:extLst>
              <p:ext uri="{D42A27DB-BD31-4B8C-83A1-F6EECF244321}">
                <p14:modId xmlns:p14="http://schemas.microsoft.com/office/powerpoint/2010/main" val="2223647769"/>
              </p:ext>
            </p:extLst>
          </p:nvPr>
        </p:nvGraphicFramePr>
        <p:xfrm>
          <a:off x="539552" y="2348880"/>
          <a:ext cx="6408712" cy="391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41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Corporate Design\PtJ\Logos &amp; Elemente\PtJ-Kugel\PtJ-Kugeln_2017\PowerPoint\PtJ-Kugeln_PowerPoint_2000px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701"/>
            <a:ext cx="914736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097A8F-3A3D-46B2-AC98-F88F420630EB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Nicolas Tinois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190-1057-48DC-BDEA-AB324337B81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485800" y="5406315"/>
            <a:ext cx="7830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Bildnachweis Titelfolie:</a:t>
            </a:r>
            <a:br>
              <a:rPr lang="de-DE" sz="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3D-Montage: Projektträger Jülich, Forschungszentrum Jülich GmbH</a:t>
            </a:r>
            <a:br>
              <a:rPr lang="de-DE" sz="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Motive </a:t>
            </a:r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v.l.n.r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.: </a:t>
            </a:r>
            <a:r>
              <a:rPr lang="de-DE" sz="800" dirty="0" err="1" smtClean="0">
                <a:solidFill>
                  <a:schemeClr val="bg1">
                    <a:lumMod val="65000"/>
                  </a:schemeClr>
                </a:solidFill>
              </a:rPr>
              <a:t>IvanMikhaylov</a:t>
            </a:r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800" dirty="0" err="1" smtClean="0">
                <a:solidFill>
                  <a:schemeClr val="bg1">
                    <a:lumMod val="65000"/>
                  </a:schemeClr>
                </a:solidFill>
              </a:rPr>
              <a:t>iStock</a:t>
            </a:r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800" dirty="0" err="1" smtClean="0">
                <a:solidFill>
                  <a:schemeClr val="bg1">
                    <a:lumMod val="65000"/>
                  </a:schemeClr>
                </a:solidFill>
              </a:rPr>
              <a:t>thinkstock</a:t>
            </a:r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, palau83/</a:t>
            </a:r>
            <a:r>
              <a:rPr lang="de-DE" sz="800" dirty="0" err="1" smtClean="0">
                <a:solidFill>
                  <a:schemeClr val="bg1">
                    <a:lumMod val="65000"/>
                  </a:schemeClr>
                </a:solidFill>
              </a:rPr>
              <a:t>iStock</a:t>
            </a:r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800" dirty="0" err="1" smtClean="0">
                <a:solidFill>
                  <a:schemeClr val="bg1">
                    <a:lumMod val="65000"/>
                  </a:schemeClr>
                </a:solidFill>
              </a:rPr>
              <a:t>thinkstock</a:t>
            </a:r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800" dirty="0" err="1" smtClean="0">
                <a:solidFill>
                  <a:schemeClr val="bg1">
                    <a:lumMod val="65000"/>
                  </a:schemeClr>
                </a:solidFill>
              </a:rPr>
              <a:t>PN_Photo</a:t>
            </a:r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800" dirty="0" err="1" smtClean="0">
                <a:solidFill>
                  <a:schemeClr val="bg1">
                    <a:lumMod val="65000"/>
                  </a:schemeClr>
                </a:solidFill>
              </a:rPr>
              <a:t>iStock</a:t>
            </a:r>
            <a:r>
              <a:rPr lang="de-DE" sz="800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800" dirty="0" err="1" smtClean="0">
                <a:solidFill>
                  <a:schemeClr val="bg1">
                    <a:lumMod val="65000"/>
                  </a:schemeClr>
                </a:solidFill>
              </a:rPr>
              <a:t>thinkstock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1" y="4195817"/>
            <a:ext cx="9156288" cy="1105391"/>
          </a:xfrm>
          <a:prstGeom prst="rect">
            <a:avLst/>
          </a:prstGeom>
          <a:solidFill>
            <a:srgbClr val="8DA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Rechteck 8"/>
          <p:cNvSpPr/>
          <p:nvPr userDrawn="1"/>
        </p:nvSpPr>
        <p:spPr>
          <a:xfrm>
            <a:off x="2032858" y="4077072"/>
            <a:ext cx="7124065" cy="285750"/>
          </a:xfrm>
          <a:prstGeom prst="rect">
            <a:avLst/>
          </a:prstGeom>
          <a:solidFill>
            <a:srgbClr val="0069B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73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2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Corporate Design\PtJ\Logos &amp; Elemente\PtJ-Kugel\PtJ-Kugeln_2017\PowerPoint\PtJ-Kugeln_PowerPoint_2000px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5702"/>
            <a:ext cx="9156921" cy="288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3F5836-D365-4B0B-8273-EC9288AB93C1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Nicolas Tinois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190-1057-48DC-BDEA-AB324337B81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1" y="4195817"/>
            <a:ext cx="9156288" cy="1465431"/>
          </a:xfrm>
          <a:prstGeom prst="rect">
            <a:avLst/>
          </a:prstGeom>
          <a:solidFill>
            <a:srgbClr val="8DA6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2032858" y="4077072"/>
            <a:ext cx="7124065" cy="285750"/>
          </a:xfrm>
          <a:prstGeom prst="rect">
            <a:avLst/>
          </a:prstGeom>
          <a:solidFill>
            <a:srgbClr val="0069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1335" y="4653062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Titel der Präsentation Zwei Zeilen</a:t>
            </a:r>
            <a:br>
              <a:rPr lang="de-DE" dirty="0" smtClean="0"/>
            </a:br>
            <a:r>
              <a:rPr lang="de-DE" dirty="0" smtClean="0"/>
              <a:t>Titel der Präsentation Zwei Zeilen</a:t>
            </a:r>
          </a:p>
        </p:txBody>
      </p:sp>
      <p:sp>
        <p:nvSpPr>
          <p:cNvPr id="16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66213" y="5805264"/>
            <a:ext cx="8353425" cy="32385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 smtClean="0"/>
              <a:t>Untertitel der Präsentation</a:t>
            </a:r>
            <a:endParaRPr lang="de-DE" dirty="0"/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0" y="465310"/>
            <a:ext cx="878665" cy="62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P:\Corporate Design\PtJ\Vorlagen\Slogan_Englisch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94" y="937918"/>
            <a:ext cx="1237476" cy="1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6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630325"/>
            <a:ext cx="82296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11412"/>
            <a:ext cx="8229600" cy="3417888"/>
          </a:xfrm>
        </p:spPr>
        <p:txBody>
          <a:bodyPr/>
          <a:lstStyle>
            <a:lvl4pPr marL="1600200" indent="-228600">
              <a:buClr>
                <a:srgbClr val="6ED0F7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6ED0F7"/>
              </a:buClr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Nicolas Tinois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630325"/>
            <a:ext cx="82296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11412"/>
            <a:ext cx="8229600" cy="3417888"/>
          </a:xfrm>
        </p:spPr>
        <p:txBody>
          <a:bodyPr/>
          <a:lstStyle>
            <a:lvl4pPr marL="1600200" indent="-228600">
              <a:buClr>
                <a:srgbClr val="6ED0F7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6ED0F7"/>
              </a:buClr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Nicolas Tinois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70" y="260648"/>
            <a:ext cx="206013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5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544270" y="267165"/>
            <a:ext cx="206024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630325"/>
            <a:ext cx="82296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11412"/>
            <a:ext cx="8229600" cy="3417888"/>
          </a:xfrm>
        </p:spPr>
        <p:txBody>
          <a:bodyPr/>
          <a:lstStyle>
            <a:lvl4pPr marL="1600200" indent="-228600">
              <a:buClr>
                <a:srgbClr val="6ED0F7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6ED0F7"/>
              </a:buClr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Nicolas Tinois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617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59710-F5FC-4A89-AF51-F04BCCA65500}" type="datetime1">
              <a:rPr lang="de-DE" smtClean="0"/>
              <a:pPr>
                <a:defRPr/>
              </a:pPr>
              <a:t>11.10.2023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Nicolas Tinois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DF29-A897-4AE4-8D94-09D4B6F944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68313" y="1630325"/>
            <a:ext cx="82296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711412"/>
            <a:ext cx="4038600" cy="34178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anose="020B0604020202020204" pitchFamily="34" charset="-128"/>
              <a:buChar char="›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Textmasterformate durch Klicken bearbeiten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anose="020B0604020202020204" pitchFamily="34" charset="-128"/>
              <a:buChar char="›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711412"/>
            <a:ext cx="4038600" cy="34178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anose="020B0604020202020204" pitchFamily="34" charset="-128"/>
              <a:buChar char="›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Textmasterformate durch Klicken bearbeiten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anose="020B0604020202020204" pitchFamily="34" charset="-128"/>
              <a:buChar char="›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70" y="260648"/>
            <a:ext cx="2060133" cy="9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59710-F5FC-4A89-AF51-F04BCCA65500}" type="datetime1">
              <a:rPr lang="de-DE" smtClean="0"/>
              <a:pPr>
                <a:defRPr/>
              </a:pPr>
              <a:t>11.10.2023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Nicolas Tinois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DF29-A897-4AE4-8D94-09D4B6F944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68313" y="1630325"/>
            <a:ext cx="82296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711412"/>
            <a:ext cx="4038600" cy="34178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anose="020B0604020202020204" pitchFamily="34" charset="-128"/>
              <a:buChar char="›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Textmasterformate durch Klicken bearbeiten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anose="020B0604020202020204" pitchFamily="34" charset="-128"/>
              <a:buChar char="›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711412"/>
            <a:ext cx="4038600" cy="34178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anose="020B0604020202020204" pitchFamily="34" charset="-128"/>
              <a:buChar char="›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Textmasterformate durch Klicken bearbeiten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anose="020B0604020202020204" pitchFamily="34" charset="-128"/>
              <a:buChar char="›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321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59710-F5FC-4A89-AF51-F04BCCA65500}" type="datetime1">
              <a:rPr lang="de-DE" smtClean="0"/>
              <a:pPr>
                <a:defRPr/>
              </a:pPr>
              <a:t>11.10.2023</a:t>
            </a:fld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Nicolas Tinois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DF29-A897-4AE4-8D94-09D4B6F944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68313" y="1630325"/>
            <a:ext cx="82296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711412"/>
            <a:ext cx="4038600" cy="34178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anose="020B0604020202020204" pitchFamily="34" charset="-128"/>
              <a:buChar char="›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Textmasterformate durch Klicken bearbeiten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anose="020B0604020202020204" pitchFamily="34" charset="-128"/>
              <a:buChar char="›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711412"/>
            <a:ext cx="4038600" cy="34178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anose="020B0604020202020204" pitchFamily="34" charset="-128"/>
              <a:buChar char="›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/>
            </a:pPr>
            <a:r>
              <a:rPr kumimoji="0" lang="de-DE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Textmasterformate durch Klicken bearbeiten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itchFamily="34" charset="-128"/>
              <a:buChar char="›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72862"/>
              </a:buClr>
              <a:buSzTx/>
              <a:buFont typeface="Arial Unicode MS" panose="020B0604020202020204" pitchFamily="34" charset="-128"/>
              <a:buChar char="›"/>
              <a:tabLst/>
              <a:defRPr/>
            </a:pP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Vierte Ebene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Fünfte Ebene</a:t>
            </a:r>
            <a:endParaRPr kumimoji="0" 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70" y="260648"/>
            <a:ext cx="206013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6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2636912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5E82-953D-4680-9966-9FBD5984D990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Name der Präsentation / Referent, Geschäftsbereich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82C13-9D14-4340-95F8-F80C95936F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68313" y="1628453"/>
            <a:ext cx="8229600" cy="79216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11412"/>
            <a:ext cx="82296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336"/>
            <a:ext cx="874440" cy="2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F097A8F-3A3D-46B2-AC98-F88F420630EB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664" y="6453336"/>
            <a:ext cx="6408712" cy="2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Name der Präsentation / Referent, Geschäftsbereich</a:t>
            </a:r>
            <a:endParaRPr lang="de-DE" dirty="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00" y="6453336"/>
            <a:ext cx="514400" cy="2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CF89190-1057-48DC-BDEA-AB324337B816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630325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0" y="465310"/>
            <a:ext cx="878665" cy="62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0" y="1476916"/>
            <a:ext cx="9144000" cy="0"/>
          </a:xfrm>
          <a:prstGeom prst="line">
            <a:avLst/>
          </a:prstGeom>
          <a:noFill/>
          <a:ln w="9525">
            <a:solidFill>
              <a:schemeClr val="accent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4" name="Picture 2" descr="P:\Corporate Design\PtJ\Vorlagen\Slogan_Englisch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94" y="937918"/>
            <a:ext cx="1237476" cy="10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16" r:id="rId3"/>
    <p:sldLayoutId id="2147483757" r:id="rId4"/>
    <p:sldLayoutId id="2147483761" r:id="rId5"/>
    <p:sldLayoutId id="2147483718" r:id="rId6"/>
    <p:sldLayoutId id="2147483760" r:id="rId7"/>
    <p:sldLayoutId id="2147483759" r:id="rId8"/>
    <p:sldLayoutId id="2147483723" r:id="rId9"/>
    <p:sldLayoutId id="2147483726" r:id="rId10"/>
    <p:sldLayoutId id="2147483742" r:id="rId11"/>
    <p:sldLayoutId id="2147483741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cap="all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89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89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89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89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89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89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89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89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72862"/>
        </a:buClr>
        <a:buFont typeface="Arial Unicode MS" pitchFamily="34" charset="-128"/>
        <a:buChar char="›"/>
        <a:defRPr sz="22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72862"/>
        </a:buClr>
        <a:buFont typeface="Arial Unicode MS" pitchFamily="34" charset="-128"/>
        <a:buChar char="›"/>
        <a:defRPr>
          <a:solidFill>
            <a:srgbClr val="29292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2862"/>
        </a:buClr>
        <a:buFont typeface="Arial Unicode MS" panose="020B0604020202020204" pitchFamily="34" charset="-128"/>
        <a:buChar char="›"/>
        <a:defRPr sz="1600">
          <a:solidFill>
            <a:srgbClr val="29292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15" Type="http://schemas.openxmlformats.org/officeDocument/2006/relationships/image" Target="../media/image2.svg"/><Relationship Id="rId4" Type="http://schemas.openxmlformats.org/officeDocument/2006/relationships/image" Target="../media/image9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-and-innovation.ec.europa.eu/system/files/2022-04/european_partnership_for_accelerating_farming_systems_transition_march_202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car-europe.org/images/Agroecology/SRIA_rev23-02-2023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ee.e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lifewatch.eu/" TargetMode="External"/><Relationship Id="rId5" Type="http://schemas.openxmlformats.org/officeDocument/2006/relationships/hyperlink" Target="https://elter-ri.eu/" TargetMode="External"/><Relationship Id="rId4" Type="http://schemas.openxmlformats.org/officeDocument/2006/relationships/hyperlink" Target="https://emphasis.plant-phenotyping.eu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mechanism</a:t>
            </a:r>
            <a:r>
              <a:rPr lang="de-DE" dirty="0" smtClean="0"/>
              <a:t> and </a:t>
            </a:r>
            <a:r>
              <a:rPr lang="de-DE" dirty="0" err="1" smtClean="0"/>
              <a:t>organic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in „AGROECOLOGY“</a:t>
            </a:r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/>
              <a:t>C</a:t>
            </a:r>
            <a:r>
              <a:rPr lang="de-DE" dirty="0" err="1" smtClean="0"/>
              <a:t>oordination</a:t>
            </a:r>
            <a:r>
              <a:rPr lang="de-DE" dirty="0" smtClean="0"/>
              <a:t>: Nicolas Tinois, JÜLICH (DE)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6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co-creating</a:t>
            </a:r>
            <a:r>
              <a:rPr lang="de-DE" dirty="0"/>
              <a:t> </a:t>
            </a:r>
            <a:r>
              <a:rPr lang="de-DE" dirty="0" err="1"/>
              <a:t>sria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/>
              <a:t>agroecology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Nicolas Tinois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76263" y="2422487"/>
          <a:ext cx="971402" cy="388624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485701">
                  <a:extLst>
                    <a:ext uri="{9D8B030D-6E8A-4147-A177-3AD203B41FA5}">
                      <a16:colId xmlns:a16="http://schemas.microsoft.com/office/drawing/2014/main" val="87967043"/>
                    </a:ext>
                  </a:extLst>
                </a:gridCol>
                <a:gridCol w="485701">
                  <a:extLst>
                    <a:ext uri="{9D8B030D-6E8A-4147-A177-3AD203B41FA5}">
                      <a16:colId xmlns:a16="http://schemas.microsoft.com/office/drawing/2014/main" val="173600611"/>
                    </a:ext>
                  </a:extLst>
                </a:gridCol>
              </a:tblGrid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2021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07141"/>
                  </a:ext>
                </a:extLst>
              </a:tr>
              <a:tr h="29146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2022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342101"/>
                  </a:ext>
                </a:extLst>
              </a:tr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2023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340625"/>
                  </a:ext>
                </a:extLst>
              </a:tr>
            </a:tbl>
          </a:graphicData>
        </a:graphic>
      </p:graphicFrame>
      <p:sp>
        <p:nvSpPr>
          <p:cNvPr id="9" name="Abgerundetes Rechteck 8"/>
          <p:cNvSpPr/>
          <p:nvPr/>
        </p:nvSpPr>
        <p:spPr>
          <a:xfrm>
            <a:off x="4166449" y="2415320"/>
            <a:ext cx="1861597" cy="16617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2021 SCAR-AE TFs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Concepts</a:t>
            </a:r>
            <a:endParaRPr lang="en-US" sz="1200" b="1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Barriers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Research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needs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LLs and RIs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Governance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Funding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Inst. relations</a:t>
            </a:r>
          </a:p>
        </p:txBody>
      </p:sp>
      <p:cxnSp>
        <p:nvCxnSpPr>
          <p:cNvPr id="13" name="Gewinkelter Verbinder 12"/>
          <p:cNvCxnSpPr/>
          <p:nvPr/>
        </p:nvCxnSpPr>
        <p:spPr>
          <a:xfrm flipV="1">
            <a:off x="8561751" y="4099410"/>
            <a:ext cx="341612" cy="679685"/>
          </a:xfrm>
          <a:prstGeom prst="bentConnector3">
            <a:avLst/>
          </a:prstGeom>
          <a:ln w="381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Form 13"/>
          <p:cNvSpPr>
            <a:spLocks noChangeAspect="1"/>
          </p:cNvSpPr>
          <p:nvPr/>
        </p:nvSpPr>
        <p:spPr>
          <a:xfrm rot="16200000" flipH="1">
            <a:off x="507996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 14"/>
          <p:cNvSpPr>
            <a:spLocks noChangeAspect="1"/>
          </p:cNvSpPr>
          <p:nvPr/>
        </p:nvSpPr>
        <p:spPr>
          <a:xfrm rot="5400000">
            <a:off x="295475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4599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co-creating</a:t>
            </a:r>
            <a:r>
              <a:rPr lang="de-DE" dirty="0"/>
              <a:t> </a:t>
            </a:r>
            <a:r>
              <a:rPr lang="de-DE" dirty="0" err="1"/>
              <a:t>sria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/>
              <a:t>agroecology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Nicolas Tinois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76263" y="2422487"/>
          <a:ext cx="971402" cy="388624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485701">
                  <a:extLst>
                    <a:ext uri="{9D8B030D-6E8A-4147-A177-3AD203B41FA5}">
                      <a16:colId xmlns:a16="http://schemas.microsoft.com/office/drawing/2014/main" val="87967043"/>
                    </a:ext>
                  </a:extLst>
                </a:gridCol>
                <a:gridCol w="485701">
                  <a:extLst>
                    <a:ext uri="{9D8B030D-6E8A-4147-A177-3AD203B41FA5}">
                      <a16:colId xmlns:a16="http://schemas.microsoft.com/office/drawing/2014/main" val="173600611"/>
                    </a:ext>
                  </a:extLst>
                </a:gridCol>
              </a:tblGrid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2021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07141"/>
                  </a:ext>
                </a:extLst>
              </a:tr>
              <a:tr h="29146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2022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342101"/>
                  </a:ext>
                </a:extLst>
              </a:tr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2023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340625"/>
                  </a:ext>
                </a:extLst>
              </a:tr>
            </a:tbl>
          </a:graphicData>
        </a:graphic>
      </p:graphicFrame>
      <p:sp>
        <p:nvSpPr>
          <p:cNvPr id="9" name="Abgerundetes Rechteck 8"/>
          <p:cNvSpPr/>
          <p:nvPr/>
        </p:nvSpPr>
        <p:spPr>
          <a:xfrm>
            <a:off x="4166449" y="2415320"/>
            <a:ext cx="1861597" cy="16617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2021 SCAR AE TFs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Concepts</a:t>
            </a:r>
            <a:endParaRPr lang="en-US" sz="1200" b="1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Barriers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Research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needs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LLs and RIs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Governance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Funding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Inst. relations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1917857" y="2636728"/>
            <a:ext cx="1743522" cy="293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sent to EC in Dec</a:t>
            </a:r>
          </a:p>
        </p:txBody>
      </p:sp>
      <p:sp>
        <p:nvSpPr>
          <p:cNvPr id="12" name="Flussdiagramm: Alternativer Prozess 11"/>
          <p:cNvSpPr/>
          <p:nvPr/>
        </p:nvSpPr>
        <p:spPr>
          <a:xfrm flipH="1">
            <a:off x="4165376" y="2358696"/>
            <a:ext cx="1868095" cy="1728363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cxnSp>
        <p:nvCxnSpPr>
          <p:cNvPr id="13" name="Gewinkelter Verbinder 12"/>
          <p:cNvCxnSpPr/>
          <p:nvPr/>
        </p:nvCxnSpPr>
        <p:spPr>
          <a:xfrm flipV="1">
            <a:off x="8561751" y="4099410"/>
            <a:ext cx="341612" cy="679685"/>
          </a:xfrm>
          <a:prstGeom prst="bentConnector3">
            <a:avLst/>
          </a:prstGeom>
          <a:ln w="381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Form 13"/>
          <p:cNvSpPr>
            <a:spLocks noChangeAspect="1"/>
          </p:cNvSpPr>
          <p:nvPr/>
        </p:nvSpPr>
        <p:spPr>
          <a:xfrm rot="16200000" flipH="1">
            <a:off x="507996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 14"/>
          <p:cNvSpPr>
            <a:spLocks noChangeAspect="1"/>
          </p:cNvSpPr>
          <p:nvPr/>
        </p:nvSpPr>
        <p:spPr>
          <a:xfrm rot="5400000">
            <a:off x="295475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Abgerundetes Rechteck 15"/>
          <p:cNvSpPr/>
          <p:nvPr/>
        </p:nvSpPr>
        <p:spPr>
          <a:xfrm>
            <a:off x="1917857" y="2259483"/>
            <a:ext cx="1743522" cy="2326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Dossier</a:t>
            </a:r>
          </a:p>
        </p:txBody>
      </p:sp>
      <p:cxnSp>
        <p:nvCxnSpPr>
          <p:cNvPr id="17" name="Gerade Verbindung mit Pfeil 16"/>
          <p:cNvCxnSpPr>
            <a:stCxn id="16" idx="2"/>
            <a:endCxn id="11" idx="0"/>
          </p:cNvCxnSpPr>
          <p:nvPr/>
        </p:nvCxnSpPr>
        <p:spPr>
          <a:xfrm>
            <a:off x="2789618" y="2492119"/>
            <a:ext cx="0" cy="144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1986307" y="3403899"/>
            <a:ext cx="1609988" cy="293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Feedback in Mar</a:t>
            </a:r>
          </a:p>
        </p:txBody>
      </p:sp>
      <p:cxnSp>
        <p:nvCxnSpPr>
          <p:cNvPr id="19" name="Gerade Verbindung mit Pfeil 18"/>
          <p:cNvCxnSpPr>
            <a:stCxn id="11" idx="2"/>
            <a:endCxn id="18" idx="0"/>
          </p:cNvCxnSpPr>
          <p:nvPr/>
        </p:nvCxnSpPr>
        <p:spPr>
          <a:xfrm>
            <a:off x="2789618" y="2930649"/>
            <a:ext cx="1683" cy="473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6521837" y="2871153"/>
            <a:ext cx="1742400" cy="4211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Conceptual framework CTs: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6521837" y="3454378"/>
            <a:ext cx="1742400" cy="4114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  <a:r>
              <a:rPr lang="en-US" sz="1200" b="1" baseline="300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st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SRIA Event</a:t>
            </a:r>
            <a:b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(Rev. CTs) Apr</a:t>
            </a:r>
          </a:p>
        </p:txBody>
      </p:sp>
      <p:cxnSp>
        <p:nvCxnSpPr>
          <p:cNvPr id="22" name="Gerade Verbindung mit Pfeil 21"/>
          <p:cNvCxnSpPr>
            <a:stCxn id="20" idx="2"/>
            <a:endCxn id="21" idx="0"/>
          </p:cNvCxnSpPr>
          <p:nvPr/>
        </p:nvCxnSpPr>
        <p:spPr>
          <a:xfrm>
            <a:off x="7393037" y="3292308"/>
            <a:ext cx="0" cy="162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8" name="Abgerundetes Rechteck 37"/>
          <p:cNvSpPr/>
          <p:nvPr/>
        </p:nvSpPr>
        <p:spPr>
          <a:xfrm>
            <a:off x="6521837" y="4044924"/>
            <a:ext cx="1742400" cy="3122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external reviews</a:t>
            </a:r>
          </a:p>
        </p:txBody>
      </p:sp>
      <p:cxnSp>
        <p:nvCxnSpPr>
          <p:cNvPr id="40" name="Gerade Verbindung mit Pfeil 39"/>
          <p:cNvCxnSpPr>
            <a:stCxn id="21" idx="2"/>
            <a:endCxn id="38" idx="0"/>
          </p:cNvCxnSpPr>
          <p:nvPr/>
        </p:nvCxnSpPr>
        <p:spPr>
          <a:xfrm>
            <a:off x="7393037" y="3865796"/>
            <a:ext cx="0" cy="179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0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co-creating</a:t>
            </a:r>
            <a:r>
              <a:rPr lang="de-DE" dirty="0"/>
              <a:t> </a:t>
            </a:r>
            <a:r>
              <a:rPr lang="de-DE" dirty="0" err="1"/>
              <a:t>sria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/>
              <a:t>agroecology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Nicolas Tinois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76263" y="2422487"/>
          <a:ext cx="971402" cy="388624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485701">
                  <a:extLst>
                    <a:ext uri="{9D8B030D-6E8A-4147-A177-3AD203B41FA5}">
                      <a16:colId xmlns:a16="http://schemas.microsoft.com/office/drawing/2014/main" val="87967043"/>
                    </a:ext>
                  </a:extLst>
                </a:gridCol>
                <a:gridCol w="485701">
                  <a:extLst>
                    <a:ext uri="{9D8B030D-6E8A-4147-A177-3AD203B41FA5}">
                      <a16:colId xmlns:a16="http://schemas.microsoft.com/office/drawing/2014/main" val="173600611"/>
                    </a:ext>
                  </a:extLst>
                </a:gridCol>
              </a:tblGrid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2021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07141"/>
                  </a:ext>
                </a:extLst>
              </a:tr>
              <a:tr h="29146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2022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342101"/>
                  </a:ext>
                </a:extLst>
              </a:tr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2023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340625"/>
                  </a:ext>
                </a:extLst>
              </a:tr>
            </a:tbl>
          </a:graphicData>
        </a:graphic>
      </p:graphicFrame>
      <p:sp>
        <p:nvSpPr>
          <p:cNvPr id="9" name="Abgerundetes Rechteck 8"/>
          <p:cNvSpPr/>
          <p:nvPr/>
        </p:nvSpPr>
        <p:spPr>
          <a:xfrm>
            <a:off x="4166449" y="2415320"/>
            <a:ext cx="1861597" cy="16617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2021 SCAR AE TFs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Concepts</a:t>
            </a:r>
            <a:endParaRPr lang="en-US" sz="1200" b="1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Barriers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Research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needs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LLs and RIs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Governance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Funding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Inst. relations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1917857" y="2636728"/>
            <a:ext cx="1743522" cy="293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sent to EC in Dec</a:t>
            </a:r>
          </a:p>
        </p:txBody>
      </p:sp>
      <p:sp>
        <p:nvSpPr>
          <p:cNvPr id="12" name="Flussdiagramm: Alternativer Prozess 11"/>
          <p:cNvSpPr/>
          <p:nvPr/>
        </p:nvSpPr>
        <p:spPr>
          <a:xfrm flipH="1">
            <a:off x="4165376" y="2358696"/>
            <a:ext cx="1868095" cy="1728363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cxnSp>
        <p:nvCxnSpPr>
          <p:cNvPr id="13" name="Gewinkelter Verbinder 12"/>
          <p:cNvCxnSpPr/>
          <p:nvPr/>
        </p:nvCxnSpPr>
        <p:spPr>
          <a:xfrm flipV="1">
            <a:off x="8561751" y="4099410"/>
            <a:ext cx="341612" cy="679685"/>
          </a:xfrm>
          <a:prstGeom prst="bentConnector3">
            <a:avLst/>
          </a:prstGeom>
          <a:ln w="381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Form 13"/>
          <p:cNvSpPr>
            <a:spLocks noChangeAspect="1"/>
          </p:cNvSpPr>
          <p:nvPr/>
        </p:nvSpPr>
        <p:spPr>
          <a:xfrm rot="16200000" flipH="1">
            <a:off x="507996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 14"/>
          <p:cNvSpPr>
            <a:spLocks noChangeAspect="1"/>
          </p:cNvSpPr>
          <p:nvPr/>
        </p:nvSpPr>
        <p:spPr>
          <a:xfrm rot="5400000">
            <a:off x="295475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Abgerundetes Rechteck 15"/>
          <p:cNvSpPr/>
          <p:nvPr/>
        </p:nvSpPr>
        <p:spPr>
          <a:xfrm>
            <a:off x="1917857" y="2259483"/>
            <a:ext cx="1743522" cy="2326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 Paper</a:t>
            </a:r>
          </a:p>
        </p:txBody>
      </p:sp>
      <p:cxnSp>
        <p:nvCxnSpPr>
          <p:cNvPr id="17" name="Gerade Verbindung mit Pfeil 16"/>
          <p:cNvCxnSpPr>
            <a:stCxn id="16" idx="2"/>
            <a:endCxn id="11" idx="0"/>
          </p:cNvCxnSpPr>
          <p:nvPr/>
        </p:nvCxnSpPr>
        <p:spPr>
          <a:xfrm>
            <a:off x="2789618" y="2492119"/>
            <a:ext cx="0" cy="144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1986307" y="3403899"/>
            <a:ext cx="1609988" cy="293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Feedback in Mar</a:t>
            </a:r>
          </a:p>
        </p:txBody>
      </p:sp>
      <p:cxnSp>
        <p:nvCxnSpPr>
          <p:cNvPr id="19" name="Gerade Verbindung mit Pfeil 18"/>
          <p:cNvCxnSpPr>
            <a:stCxn id="11" idx="2"/>
            <a:endCxn id="18" idx="0"/>
          </p:cNvCxnSpPr>
          <p:nvPr/>
        </p:nvCxnSpPr>
        <p:spPr>
          <a:xfrm>
            <a:off x="2789618" y="2930649"/>
            <a:ext cx="1683" cy="473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6521837" y="2871153"/>
            <a:ext cx="1742400" cy="4211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Conceptual framework CTs: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6521837" y="3454378"/>
            <a:ext cx="1742400" cy="4114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  <a:r>
              <a:rPr lang="en-US" sz="1200" b="1" baseline="300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st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SRIA Event</a:t>
            </a:r>
            <a:b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(Rev. CTs) Apr</a:t>
            </a:r>
          </a:p>
        </p:txBody>
      </p:sp>
      <p:cxnSp>
        <p:nvCxnSpPr>
          <p:cNvPr id="22" name="Gerade Verbindung mit Pfeil 21"/>
          <p:cNvCxnSpPr>
            <a:stCxn id="20" idx="2"/>
            <a:endCxn id="21" idx="0"/>
          </p:cNvCxnSpPr>
          <p:nvPr/>
        </p:nvCxnSpPr>
        <p:spPr>
          <a:xfrm>
            <a:off x="7393037" y="3292308"/>
            <a:ext cx="0" cy="162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3479620" y="2358697"/>
            <a:ext cx="1445317" cy="109568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7200" tIns="697561" rIns="7200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nvolved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groups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SCAR AE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drafting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group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Intervention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logic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group</a:t>
            </a:r>
            <a:endParaRPr lang="en-GB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223142" y="2361934"/>
            <a:ext cx="1581106" cy="109568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7200" tIns="697561" rIns="7200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nvolved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groups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SCAR AE DG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Plen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.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SCAR AE SRIA Core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team</a:t>
            </a:r>
            <a:endParaRPr lang="en-GB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6521837" y="4044924"/>
            <a:ext cx="1742400" cy="3122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external reviews</a:t>
            </a:r>
          </a:p>
        </p:txBody>
      </p:sp>
      <p:cxnSp>
        <p:nvCxnSpPr>
          <p:cNvPr id="38" name="Gerade Verbindung mit Pfeil 37"/>
          <p:cNvCxnSpPr>
            <a:endCxn id="37" idx="0"/>
          </p:cNvCxnSpPr>
          <p:nvPr/>
        </p:nvCxnSpPr>
        <p:spPr>
          <a:xfrm>
            <a:off x="7393037" y="3865796"/>
            <a:ext cx="0" cy="179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4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4370566" y="3117944"/>
            <a:ext cx="1284365" cy="2570911"/>
            <a:chOff x="-145144" y="2996952"/>
            <a:chExt cx="1284365" cy="2570911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78395" y="3307959"/>
              <a:ext cx="1004171" cy="2259904"/>
              <a:chOff x="4820724" y="2969321"/>
              <a:chExt cx="1004171" cy="2259904"/>
            </a:xfrm>
          </p:grpSpPr>
          <p:sp>
            <p:nvSpPr>
              <p:cNvPr id="26" name="Form 25"/>
              <p:cNvSpPr>
                <a:spLocks noChangeAspect="1"/>
              </p:cNvSpPr>
              <p:nvPr/>
            </p:nvSpPr>
            <p:spPr>
              <a:xfrm rot="5400000">
                <a:off x="4104549" y="3689369"/>
                <a:ext cx="2160000" cy="727649"/>
              </a:xfrm>
              <a:prstGeom prst="swooshArrow">
                <a:avLst>
                  <a:gd name="adj1" fmla="val 45454"/>
                  <a:gd name="adj2" fmla="val 2500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Form 26"/>
              <p:cNvSpPr>
                <a:spLocks noChangeAspect="1"/>
              </p:cNvSpPr>
              <p:nvPr/>
            </p:nvSpPr>
            <p:spPr>
              <a:xfrm rot="16200000" flipH="1">
                <a:off x="4381071" y="3685496"/>
                <a:ext cx="2160000" cy="727649"/>
              </a:xfrm>
              <a:prstGeom prst="swooshArrow">
                <a:avLst>
                  <a:gd name="adj1" fmla="val 45454"/>
                  <a:gd name="adj2" fmla="val 2500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Pfeil nach unten 27"/>
              <p:cNvSpPr/>
              <p:nvPr/>
            </p:nvSpPr>
            <p:spPr>
              <a:xfrm>
                <a:off x="5004048" y="4725169"/>
                <a:ext cx="648072" cy="504056"/>
              </a:xfrm>
              <a:prstGeom prst="downArrow">
                <a:avLst>
                  <a:gd name="adj1" fmla="val 67986"/>
                  <a:gd name="adj2" fmla="val 5000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9122" tIns="697561" rIns="309123" bIns="697559" numCol="1" spcCol="1270" rtlCol="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500" dirty="0"/>
              </a:p>
            </p:txBody>
          </p:sp>
        </p:grpSp>
        <p:sp>
          <p:nvSpPr>
            <p:cNvPr id="3" name="Rechteck 2"/>
            <p:cNvSpPr/>
            <p:nvPr/>
          </p:nvSpPr>
          <p:spPr>
            <a:xfrm>
              <a:off x="-145144" y="2996952"/>
              <a:ext cx="1284365" cy="135059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09122" tIns="697561" rIns="309123" bIns="697559" numCol="1" spcCol="1270" rtlCol="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co-creating</a:t>
            </a:r>
            <a:r>
              <a:rPr lang="de-DE" dirty="0"/>
              <a:t> </a:t>
            </a:r>
            <a:r>
              <a:rPr lang="de-DE" dirty="0" err="1"/>
              <a:t>sria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/>
              <a:t>agroecology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Nicolas Tinois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4166449" y="2415320"/>
            <a:ext cx="1861597" cy="16617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2021 SCAR AE TFs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Concepts</a:t>
            </a:r>
            <a:endParaRPr lang="en-US" sz="1200" b="1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Barriers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Research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needs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LLs and RIs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Governance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Funding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Inst. relations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1917857" y="2636728"/>
            <a:ext cx="1743522" cy="293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sent to EC in Dec</a:t>
            </a:r>
          </a:p>
        </p:txBody>
      </p:sp>
      <p:sp>
        <p:nvSpPr>
          <p:cNvPr id="12" name="Flussdiagramm: Alternativer Prozess 11"/>
          <p:cNvSpPr/>
          <p:nvPr/>
        </p:nvSpPr>
        <p:spPr>
          <a:xfrm flipH="1">
            <a:off x="4165376" y="2358696"/>
            <a:ext cx="1868095" cy="1728363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cxnSp>
        <p:nvCxnSpPr>
          <p:cNvPr id="13" name="Gewinkelter Verbinder 12"/>
          <p:cNvCxnSpPr/>
          <p:nvPr/>
        </p:nvCxnSpPr>
        <p:spPr>
          <a:xfrm flipV="1">
            <a:off x="8561751" y="4099410"/>
            <a:ext cx="341612" cy="679685"/>
          </a:xfrm>
          <a:prstGeom prst="bentConnector3">
            <a:avLst/>
          </a:prstGeom>
          <a:ln w="381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Form 13"/>
          <p:cNvSpPr>
            <a:spLocks noChangeAspect="1"/>
          </p:cNvSpPr>
          <p:nvPr/>
        </p:nvSpPr>
        <p:spPr>
          <a:xfrm rot="16200000" flipH="1">
            <a:off x="507996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 14"/>
          <p:cNvSpPr>
            <a:spLocks noChangeAspect="1"/>
          </p:cNvSpPr>
          <p:nvPr/>
        </p:nvSpPr>
        <p:spPr>
          <a:xfrm rot="5400000">
            <a:off x="295475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Abgerundetes Rechteck 15"/>
          <p:cNvSpPr/>
          <p:nvPr/>
        </p:nvSpPr>
        <p:spPr>
          <a:xfrm>
            <a:off x="1917857" y="2259483"/>
            <a:ext cx="1743522" cy="2326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 Paper</a:t>
            </a:r>
          </a:p>
        </p:txBody>
      </p:sp>
      <p:cxnSp>
        <p:nvCxnSpPr>
          <p:cNvPr id="17" name="Gerade Verbindung mit Pfeil 16"/>
          <p:cNvCxnSpPr>
            <a:stCxn id="16" idx="2"/>
            <a:endCxn id="11" idx="0"/>
          </p:cNvCxnSpPr>
          <p:nvPr/>
        </p:nvCxnSpPr>
        <p:spPr>
          <a:xfrm>
            <a:off x="2789618" y="2492119"/>
            <a:ext cx="0" cy="144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1986307" y="3403899"/>
            <a:ext cx="1609988" cy="293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Feedback in Mar</a:t>
            </a:r>
          </a:p>
        </p:txBody>
      </p:sp>
      <p:cxnSp>
        <p:nvCxnSpPr>
          <p:cNvPr id="19" name="Gerade Verbindung mit Pfeil 18"/>
          <p:cNvCxnSpPr>
            <a:stCxn id="11" idx="2"/>
            <a:endCxn id="18" idx="0"/>
          </p:cNvCxnSpPr>
          <p:nvPr/>
        </p:nvCxnSpPr>
        <p:spPr>
          <a:xfrm>
            <a:off x="2789618" y="2930649"/>
            <a:ext cx="1683" cy="473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6521837" y="2871153"/>
            <a:ext cx="1742400" cy="4211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Conceptual framework CTs: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6521837" y="3454378"/>
            <a:ext cx="1742400" cy="4114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  <a:r>
              <a:rPr lang="en-US" sz="1200" b="1" baseline="300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st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SRIA Event</a:t>
            </a:r>
            <a:b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(Rev. CTs) Apr</a:t>
            </a:r>
          </a:p>
        </p:txBody>
      </p:sp>
      <p:cxnSp>
        <p:nvCxnSpPr>
          <p:cNvPr id="22" name="Gerade Verbindung mit Pfeil 21"/>
          <p:cNvCxnSpPr>
            <a:stCxn id="20" idx="2"/>
            <a:endCxn id="21" idx="0"/>
          </p:cNvCxnSpPr>
          <p:nvPr/>
        </p:nvCxnSpPr>
        <p:spPr>
          <a:xfrm>
            <a:off x="7393037" y="3292308"/>
            <a:ext cx="0" cy="162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3479620" y="2358697"/>
            <a:ext cx="1445317" cy="109568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7200" tIns="697561" rIns="7200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nvolved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groups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SCAR AE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drafting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group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Intervention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logic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group</a:t>
            </a:r>
            <a:endParaRPr lang="en-GB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223142" y="2361934"/>
            <a:ext cx="1581106" cy="109568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7200" tIns="697561" rIns="7200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nvolved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groups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SCAR AE DG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Plen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.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SCAR AE SRIA Core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team</a:t>
            </a:r>
            <a:endParaRPr lang="en-GB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6521837" y="4044924"/>
            <a:ext cx="1742400" cy="3122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external reviews</a:t>
            </a:r>
          </a:p>
        </p:txBody>
      </p:sp>
      <p:cxnSp>
        <p:nvCxnSpPr>
          <p:cNvPr id="38" name="Gerade Verbindung mit Pfeil 37"/>
          <p:cNvCxnSpPr>
            <a:endCxn id="37" idx="0"/>
          </p:cNvCxnSpPr>
          <p:nvPr/>
        </p:nvCxnSpPr>
        <p:spPr>
          <a:xfrm>
            <a:off x="7393037" y="3865796"/>
            <a:ext cx="0" cy="179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Abgerundetes Rechteck 23"/>
          <p:cNvSpPr/>
          <p:nvPr/>
        </p:nvSpPr>
        <p:spPr>
          <a:xfrm>
            <a:off x="4012928" y="4178361"/>
            <a:ext cx="2168638" cy="33836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  <a:r>
              <a:rPr lang="en-US" sz="1200" b="1" baseline="300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st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consolidated draft SRIA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4012928" y="4178361"/>
            <a:ext cx="2168638" cy="4800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6800" rtlCol="0" anchor="ctr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  <a:r>
              <a:rPr lang="en-US" sz="1200" b="1" baseline="300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st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consolidated draft SRIA</a:t>
            </a:r>
          </a:p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July</a:t>
            </a:r>
          </a:p>
        </p:txBody>
      </p:sp>
      <p:graphicFrame>
        <p:nvGraphicFramePr>
          <p:cNvPr id="32" name="Tabelle 31"/>
          <p:cNvGraphicFramePr>
            <a:graphicFrameLocks noGrp="1"/>
          </p:cNvGraphicFramePr>
          <p:nvPr/>
        </p:nvGraphicFramePr>
        <p:xfrm>
          <a:off x="576263" y="2422487"/>
          <a:ext cx="971402" cy="388624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485701">
                  <a:extLst>
                    <a:ext uri="{9D8B030D-6E8A-4147-A177-3AD203B41FA5}">
                      <a16:colId xmlns:a16="http://schemas.microsoft.com/office/drawing/2014/main" val="87967043"/>
                    </a:ext>
                  </a:extLst>
                </a:gridCol>
                <a:gridCol w="485701">
                  <a:extLst>
                    <a:ext uri="{9D8B030D-6E8A-4147-A177-3AD203B41FA5}">
                      <a16:colId xmlns:a16="http://schemas.microsoft.com/office/drawing/2014/main" val="173600611"/>
                    </a:ext>
                  </a:extLst>
                </a:gridCol>
              </a:tblGrid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2021</a:t>
                      </a:r>
                      <a:endParaRPr lang="en-GB" sz="1400" dirty="0"/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Development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Concept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paper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&amp;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conceptual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framework</a:t>
                      </a:r>
                      <a:endParaRPr lang="en-GB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182307141"/>
                  </a:ext>
                </a:extLst>
              </a:tr>
              <a:tr h="1700230"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2022</a:t>
                      </a:r>
                      <a:endParaRPr lang="en-GB" sz="1400" dirty="0"/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342101"/>
                  </a:ext>
                </a:extLst>
              </a:tr>
              <a:tr h="1214450">
                <a:tc v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962769476"/>
                  </a:ext>
                </a:extLst>
              </a:tr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2023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34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32"/>
          <p:cNvGrpSpPr/>
          <p:nvPr/>
        </p:nvGrpSpPr>
        <p:grpSpPr>
          <a:xfrm>
            <a:off x="4370566" y="3117944"/>
            <a:ext cx="1284365" cy="2570911"/>
            <a:chOff x="-145144" y="2996952"/>
            <a:chExt cx="1284365" cy="2570911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78395" y="3307959"/>
              <a:ext cx="1004171" cy="2259904"/>
              <a:chOff x="4820724" y="2969321"/>
              <a:chExt cx="1004171" cy="2259904"/>
            </a:xfrm>
          </p:grpSpPr>
          <p:sp>
            <p:nvSpPr>
              <p:cNvPr id="39" name="Form 38"/>
              <p:cNvSpPr>
                <a:spLocks noChangeAspect="1"/>
              </p:cNvSpPr>
              <p:nvPr/>
            </p:nvSpPr>
            <p:spPr>
              <a:xfrm rot="5400000">
                <a:off x="4104549" y="3689369"/>
                <a:ext cx="2160000" cy="727649"/>
              </a:xfrm>
              <a:prstGeom prst="swooshArrow">
                <a:avLst>
                  <a:gd name="adj1" fmla="val 45454"/>
                  <a:gd name="adj2" fmla="val 2500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Form 39"/>
              <p:cNvSpPr>
                <a:spLocks noChangeAspect="1"/>
              </p:cNvSpPr>
              <p:nvPr/>
            </p:nvSpPr>
            <p:spPr>
              <a:xfrm rot="16200000" flipH="1">
                <a:off x="4381071" y="3685496"/>
                <a:ext cx="2160000" cy="727649"/>
              </a:xfrm>
              <a:prstGeom prst="swooshArrow">
                <a:avLst>
                  <a:gd name="adj1" fmla="val 45454"/>
                  <a:gd name="adj2" fmla="val 2500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Pfeil nach unten 40"/>
              <p:cNvSpPr/>
              <p:nvPr/>
            </p:nvSpPr>
            <p:spPr>
              <a:xfrm>
                <a:off x="5004048" y="4725169"/>
                <a:ext cx="648072" cy="504056"/>
              </a:xfrm>
              <a:prstGeom prst="downArrow">
                <a:avLst>
                  <a:gd name="adj1" fmla="val 67986"/>
                  <a:gd name="adj2" fmla="val 5000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9122" tIns="697561" rIns="309123" bIns="697559" numCol="1" spcCol="1270" rtlCol="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500" dirty="0"/>
              </a:p>
            </p:txBody>
          </p:sp>
        </p:grpSp>
        <p:sp>
          <p:nvSpPr>
            <p:cNvPr id="35" name="Rechteck 34"/>
            <p:cNvSpPr/>
            <p:nvPr/>
          </p:nvSpPr>
          <p:spPr>
            <a:xfrm>
              <a:off x="-145144" y="2996952"/>
              <a:ext cx="1284365" cy="135059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09122" tIns="697561" rIns="309123" bIns="697559" numCol="1" spcCol="1270" rtlCol="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co-creating</a:t>
            </a:r>
            <a:r>
              <a:rPr lang="de-DE" dirty="0"/>
              <a:t> </a:t>
            </a:r>
            <a:r>
              <a:rPr lang="de-DE" dirty="0" err="1"/>
              <a:t>sria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/>
              <a:t>agroecology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Nicolas Tinois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4166449" y="2415320"/>
            <a:ext cx="1861597" cy="16617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2021 SCAR AE TFs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Concepts</a:t>
            </a:r>
            <a:endParaRPr lang="en-US" sz="1200" b="1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Barriers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Research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needs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LLs and RIs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Governance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Funding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Inst. relations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1917857" y="2636728"/>
            <a:ext cx="1743522" cy="293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sent to EC in Dec</a:t>
            </a:r>
          </a:p>
        </p:txBody>
      </p:sp>
      <p:sp>
        <p:nvSpPr>
          <p:cNvPr id="12" name="Flussdiagramm: Alternativer Prozess 11"/>
          <p:cNvSpPr/>
          <p:nvPr/>
        </p:nvSpPr>
        <p:spPr>
          <a:xfrm flipH="1">
            <a:off x="4165376" y="2358696"/>
            <a:ext cx="1868095" cy="1728363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cxnSp>
        <p:nvCxnSpPr>
          <p:cNvPr id="13" name="Gewinkelter Verbinder 12"/>
          <p:cNvCxnSpPr/>
          <p:nvPr/>
        </p:nvCxnSpPr>
        <p:spPr>
          <a:xfrm flipV="1">
            <a:off x="8561751" y="4099410"/>
            <a:ext cx="341612" cy="679685"/>
          </a:xfrm>
          <a:prstGeom prst="bentConnector3">
            <a:avLst/>
          </a:prstGeom>
          <a:ln w="381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Form 13"/>
          <p:cNvSpPr>
            <a:spLocks noChangeAspect="1"/>
          </p:cNvSpPr>
          <p:nvPr/>
        </p:nvSpPr>
        <p:spPr>
          <a:xfrm rot="16200000" flipH="1">
            <a:off x="507996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 14"/>
          <p:cNvSpPr>
            <a:spLocks noChangeAspect="1"/>
          </p:cNvSpPr>
          <p:nvPr/>
        </p:nvSpPr>
        <p:spPr>
          <a:xfrm rot="5400000">
            <a:off x="295475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Abgerundetes Rechteck 15"/>
          <p:cNvSpPr/>
          <p:nvPr/>
        </p:nvSpPr>
        <p:spPr>
          <a:xfrm>
            <a:off x="1917857" y="2259483"/>
            <a:ext cx="1743522" cy="2326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 Paper</a:t>
            </a:r>
          </a:p>
        </p:txBody>
      </p:sp>
      <p:cxnSp>
        <p:nvCxnSpPr>
          <p:cNvPr id="17" name="Gerade Verbindung mit Pfeil 16"/>
          <p:cNvCxnSpPr>
            <a:stCxn id="16" idx="2"/>
            <a:endCxn id="11" idx="0"/>
          </p:cNvCxnSpPr>
          <p:nvPr/>
        </p:nvCxnSpPr>
        <p:spPr>
          <a:xfrm>
            <a:off x="2789618" y="2492119"/>
            <a:ext cx="0" cy="144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1986307" y="3403899"/>
            <a:ext cx="1609988" cy="293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Feedback in Mar</a:t>
            </a:r>
          </a:p>
        </p:txBody>
      </p:sp>
      <p:cxnSp>
        <p:nvCxnSpPr>
          <p:cNvPr id="19" name="Gerade Verbindung mit Pfeil 18"/>
          <p:cNvCxnSpPr>
            <a:stCxn id="11" idx="2"/>
            <a:endCxn id="18" idx="0"/>
          </p:cNvCxnSpPr>
          <p:nvPr/>
        </p:nvCxnSpPr>
        <p:spPr>
          <a:xfrm>
            <a:off x="2789618" y="2930649"/>
            <a:ext cx="1683" cy="473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6521837" y="2871153"/>
            <a:ext cx="1742400" cy="4211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Conceptual framework CTs: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6521837" y="3454378"/>
            <a:ext cx="1742400" cy="4114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  <a:r>
              <a:rPr lang="en-US" sz="1200" b="1" baseline="300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st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SRIA Event</a:t>
            </a:r>
            <a:b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(Rev. CTs) Apr</a:t>
            </a:r>
          </a:p>
        </p:txBody>
      </p:sp>
      <p:cxnSp>
        <p:nvCxnSpPr>
          <p:cNvPr id="22" name="Gerade Verbindung mit Pfeil 21"/>
          <p:cNvCxnSpPr>
            <a:stCxn id="20" idx="2"/>
            <a:endCxn id="21" idx="0"/>
          </p:cNvCxnSpPr>
          <p:nvPr/>
        </p:nvCxnSpPr>
        <p:spPr>
          <a:xfrm>
            <a:off x="7393037" y="3292308"/>
            <a:ext cx="0" cy="162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3479620" y="2358697"/>
            <a:ext cx="1445317" cy="109568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7200" tIns="697561" rIns="7200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nvolved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groups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SCEAR AE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drafting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group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Intervention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logic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group</a:t>
            </a:r>
            <a:endParaRPr lang="en-GB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223142" y="2361934"/>
            <a:ext cx="1581106" cy="109568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7200" tIns="697561" rIns="7200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nvolved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groups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SCAR AE DG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Plen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.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SCAR AE SRIA Core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team</a:t>
            </a:r>
            <a:endParaRPr lang="en-GB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6521837" y="4044924"/>
            <a:ext cx="1742400" cy="3122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external reviews</a:t>
            </a:r>
          </a:p>
        </p:txBody>
      </p:sp>
      <p:cxnSp>
        <p:nvCxnSpPr>
          <p:cNvPr id="38" name="Gerade Verbindung mit Pfeil 37"/>
          <p:cNvCxnSpPr>
            <a:endCxn id="37" idx="0"/>
          </p:cNvCxnSpPr>
          <p:nvPr/>
        </p:nvCxnSpPr>
        <p:spPr>
          <a:xfrm>
            <a:off x="7393037" y="3865796"/>
            <a:ext cx="0" cy="179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Flussdiagramm: Alternativer Prozess 24"/>
          <p:cNvSpPr/>
          <p:nvPr/>
        </p:nvSpPr>
        <p:spPr>
          <a:xfrm flipH="1">
            <a:off x="1763688" y="2137433"/>
            <a:ext cx="6798062" cy="2299679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012928" y="4178361"/>
            <a:ext cx="2168638" cy="4800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6800" rtlCol="0" anchor="ctr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  <a:r>
              <a:rPr lang="en-US" sz="1200" b="1" baseline="300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st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consolidated draft SRIA</a:t>
            </a:r>
          </a:p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July</a:t>
            </a:r>
          </a:p>
        </p:txBody>
      </p:sp>
      <p:graphicFrame>
        <p:nvGraphicFramePr>
          <p:cNvPr id="43" name="Tabelle 42"/>
          <p:cNvGraphicFramePr>
            <a:graphicFrameLocks noGrp="1"/>
          </p:cNvGraphicFramePr>
          <p:nvPr/>
        </p:nvGraphicFramePr>
        <p:xfrm>
          <a:off x="576263" y="2422487"/>
          <a:ext cx="971402" cy="388624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485701">
                  <a:extLst>
                    <a:ext uri="{9D8B030D-6E8A-4147-A177-3AD203B41FA5}">
                      <a16:colId xmlns:a16="http://schemas.microsoft.com/office/drawing/2014/main" val="87967043"/>
                    </a:ext>
                  </a:extLst>
                </a:gridCol>
                <a:gridCol w="485701">
                  <a:extLst>
                    <a:ext uri="{9D8B030D-6E8A-4147-A177-3AD203B41FA5}">
                      <a16:colId xmlns:a16="http://schemas.microsoft.com/office/drawing/2014/main" val="173600611"/>
                    </a:ext>
                  </a:extLst>
                </a:gridCol>
              </a:tblGrid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2021</a:t>
                      </a:r>
                      <a:endParaRPr lang="en-GB" sz="1400" dirty="0"/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Development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Concept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paper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&amp;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conceptual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framework</a:t>
                      </a:r>
                      <a:endParaRPr lang="en-GB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182307141"/>
                  </a:ext>
                </a:extLst>
              </a:tr>
              <a:tr h="1700230"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2022</a:t>
                      </a:r>
                      <a:endParaRPr lang="en-GB" sz="1400" dirty="0"/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342101"/>
                  </a:ext>
                </a:extLst>
              </a:tr>
              <a:tr h="1214450">
                <a:tc v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Consultations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and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reviews</a:t>
                      </a:r>
                      <a:endParaRPr lang="en-GB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962769476"/>
                  </a:ext>
                </a:extLst>
              </a:tr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2023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34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3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co-creating</a:t>
            </a:r>
            <a:r>
              <a:rPr lang="de-DE" dirty="0"/>
              <a:t> </a:t>
            </a:r>
            <a:r>
              <a:rPr lang="de-DE" dirty="0" err="1"/>
              <a:t>sria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/>
              <a:t>agroecology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Nicolas Tinois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576263" y="2422487"/>
          <a:ext cx="971402" cy="388624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485701">
                  <a:extLst>
                    <a:ext uri="{9D8B030D-6E8A-4147-A177-3AD203B41FA5}">
                      <a16:colId xmlns:a16="http://schemas.microsoft.com/office/drawing/2014/main" val="87967043"/>
                    </a:ext>
                  </a:extLst>
                </a:gridCol>
                <a:gridCol w="485701">
                  <a:extLst>
                    <a:ext uri="{9D8B030D-6E8A-4147-A177-3AD203B41FA5}">
                      <a16:colId xmlns:a16="http://schemas.microsoft.com/office/drawing/2014/main" val="173600611"/>
                    </a:ext>
                  </a:extLst>
                </a:gridCol>
              </a:tblGrid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2021</a:t>
                      </a:r>
                      <a:endParaRPr lang="en-GB" sz="1400" dirty="0"/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Development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Concept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paper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&amp;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conceptual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framework</a:t>
                      </a:r>
                      <a:endParaRPr lang="en-GB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182307141"/>
                  </a:ext>
                </a:extLst>
              </a:tr>
              <a:tr h="1700230"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2022</a:t>
                      </a:r>
                      <a:endParaRPr lang="en-GB" sz="1400" dirty="0"/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342101"/>
                  </a:ext>
                </a:extLst>
              </a:tr>
              <a:tr h="1214450">
                <a:tc v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Consultations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and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reviews</a:t>
                      </a:r>
                      <a:endParaRPr lang="en-GB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962769476"/>
                  </a:ext>
                </a:extLst>
              </a:tr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2023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340625"/>
                  </a:ext>
                </a:extLst>
              </a:tr>
            </a:tbl>
          </a:graphicData>
        </a:graphic>
      </p:graphicFrame>
      <p:sp>
        <p:nvSpPr>
          <p:cNvPr id="9" name="Abgerundetes Rechteck 8"/>
          <p:cNvSpPr/>
          <p:nvPr/>
        </p:nvSpPr>
        <p:spPr>
          <a:xfrm>
            <a:off x="4166449" y="2415320"/>
            <a:ext cx="1861597" cy="16617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2021 SCAR AE TFs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Concepts</a:t>
            </a:r>
            <a:endParaRPr lang="en-US" sz="1200" b="1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Barriers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Research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needs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LLs and RIs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Governance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Funding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Inst. relations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1917857" y="2636728"/>
            <a:ext cx="1743522" cy="293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sent to EC in Dec</a:t>
            </a:r>
          </a:p>
        </p:txBody>
      </p:sp>
      <p:sp>
        <p:nvSpPr>
          <p:cNvPr id="12" name="Flussdiagramm: Alternativer Prozess 11"/>
          <p:cNvSpPr/>
          <p:nvPr/>
        </p:nvSpPr>
        <p:spPr>
          <a:xfrm flipH="1">
            <a:off x="4165376" y="2358696"/>
            <a:ext cx="1868095" cy="1728363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cxnSp>
        <p:nvCxnSpPr>
          <p:cNvPr id="13" name="Gewinkelter Verbinder 12"/>
          <p:cNvCxnSpPr/>
          <p:nvPr/>
        </p:nvCxnSpPr>
        <p:spPr>
          <a:xfrm flipV="1">
            <a:off x="8561751" y="4099410"/>
            <a:ext cx="341612" cy="679685"/>
          </a:xfrm>
          <a:prstGeom prst="bentConnector3">
            <a:avLst/>
          </a:prstGeom>
          <a:ln w="381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Form 13"/>
          <p:cNvSpPr>
            <a:spLocks noChangeAspect="1"/>
          </p:cNvSpPr>
          <p:nvPr/>
        </p:nvSpPr>
        <p:spPr>
          <a:xfrm rot="16200000" flipH="1">
            <a:off x="507996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 14"/>
          <p:cNvSpPr>
            <a:spLocks noChangeAspect="1"/>
          </p:cNvSpPr>
          <p:nvPr/>
        </p:nvSpPr>
        <p:spPr>
          <a:xfrm rot="5400000">
            <a:off x="295475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Abgerundetes Rechteck 15"/>
          <p:cNvSpPr/>
          <p:nvPr/>
        </p:nvSpPr>
        <p:spPr>
          <a:xfrm>
            <a:off x="1917857" y="2259483"/>
            <a:ext cx="1743522" cy="2326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 Paper</a:t>
            </a:r>
          </a:p>
        </p:txBody>
      </p:sp>
      <p:cxnSp>
        <p:nvCxnSpPr>
          <p:cNvPr id="17" name="Gerade Verbindung mit Pfeil 16"/>
          <p:cNvCxnSpPr>
            <a:stCxn id="16" idx="2"/>
            <a:endCxn id="11" idx="0"/>
          </p:cNvCxnSpPr>
          <p:nvPr/>
        </p:nvCxnSpPr>
        <p:spPr>
          <a:xfrm>
            <a:off x="2789618" y="2492119"/>
            <a:ext cx="0" cy="144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1986307" y="3403899"/>
            <a:ext cx="1609988" cy="293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Feedback in Mar</a:t>
            </a:r>
          </a:p>
        </p:txBody>
      </p:sp>
      <p:cxnSp>
        <p:nvCxnSpPr>
          <p:cNvPr id="19" name="Gerade Verbindung mit Pfeil 18"/>
          <p:cNvCxnSpPr>
            <a:stCxn id="11" idx="2"/>
            <a:endCxn id="18" idx="0"/>
          </p:cNvCxnSpPr>
          <p:nvPr/>
        </p:nvCxnSpPr>
        <p:spPr>
          <a:xfrm>
            <a:off x="2789618" y="2930649"/>
            <a:ext cx="1683" cy="473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6521837" y="2871153"/>
            <a:ext cx="1742400" cy="4211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Conceptual framework CTs: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6521837" y="3454378"/>
            <a:ext cx="1742400" cy="4114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  <a:r>
              <a:rPr lang="en-US" sz="1200" b="1" baseline="300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st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SRIA Event</a:t>
            </a:r>
            <a:b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(Rev. CTs) Apr</a:t>
            </a:r>
          </a:p>
        </p:txBody>
      </p:sp>
      <p:cxnSp>
        <p:nvCxnSpPr>
          <p:cNvPr id="22" name="Gerade Verbindung mit Pfeil 21"/>
          <p:cNvCxnSpPr>
            <a:stCxn id="20" idx="2"/>
            <a:endCxn id="21" idx="0"/>
          </p:cNvCxnSpPr>
          <p:nvPr/>
        </p:nvCxnSpPr>
        <p:spPr>
          <a:xfrm>
            <a:off x="7393037" y="3292308"/>
            <a:ext cx="0" cy="162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3479620" y="2358697"/>
            <a:ext cx="1445317" cy="109568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7200" tIns="697561" rIns="7200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nvolved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groups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SCEAR AE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drafting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group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Intervention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logic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group</a:t>
            </a:r>
            <a:endParaRPr lang="en-GB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223142" y="2361934"/>
            <a:ext cx="1581106" cy="109568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7200" tIns="697561" rIns="7200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nvolved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groups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SCAR AE DG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Plen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.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SCAR AE SRIA Core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team</a:t>
            </a:r>
            <a:endParaRPr lang="en-GB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6521837" y="4044924"/>
            <a:ext cx="1742400" cy="3122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external reviews</a:t>
            </a:r>
          </a:p>
        </p:txBody>
      </p:sp>
      <p:cxnSp>
        <p:nvCxnSpPr>
          <p:cNvPr id="38" name="Gerade Verbindung mit Pfeil 37"/>
          <p:cNvCxnSpPr>
            <a:endCxn id="37" idx="0"/>
          </p:cNvCxnSpPr>
          <p:nvPr/>
        </p:nvCxnSpPr>
        <p:spPr>
          <a:xfrm>
            <a:off x="7393037" y="3865796"/>
            <a:ext cx="0" cy="179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Flussdiagramm: Alternativer Prozess 24"/>
          <p:cNvSpPr/>
          <p:nvPr/>
        </p:nvSpPr>
        <p:spPr>
          <a:xfrm flipH="1">
            <a:off x="1763688" y="2137433"/>
            <a:ext cx="6798062" cy="2299679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1986948" y="4138554"/>
            <a:ext cx="1609347" cy="11999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ctr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Public consultation</a:t>
            </a:r>
          </a:p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(Jul-Oct)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6602727" y="4138554"/>
            <a:ext cx="1609347" cy="11999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ctr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Input relevant EC services</a:t>
            </a:r>
          </a:p>
        </p:txBody>
      </p:sp>
      <p:cxnSp>
        <p:nvCxnSpPr>
          <p:cNvPr id="10" name="Gewinkelter Verbinder 9"/>
          <p:cNvCxnSpPr>
            <a:stCxn id="27" idx="3"/>
            <a:endCxn id="24" idx="1"/>
          </p:cNvCxnSpPr>
          <p:nvPr/>
        </p:nvCxnSpPr>
        <p:spPr>
          <a:xfrm flipV="1">
            <a:off x="3596295" y="4347544"/>
            <a:ext cx="416633" cy="39100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Gewinkelter Verbinder 28"/>
          <p:cNvCxnSpPr>
            <a:stCxn id="28" idx="1"/>
          </p:cNvCxnSpPr>
          <p:nvPr/>
        </p:nvCxnSpPr>
        <p:spPr>
          <a:xfrm rot="10800000">
            <a:off x="6205509" y="4365608"/>
            <a:ext cx="397218" cy="372939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Abgerundetes Rechteck 29"/>
          <p:cNvSpPr/>
          <p:nvPr/>
        </p:nvSpPr>
        <p:spPr>
          <a:xfrm>
            <a:off x="4012928" y="4178361"/>
            <a:ext cx="2168638" cy="4800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6800" rtlCol="0" anchor="ctr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  <a:r>
              <a:rPr lang="en-US" sz="1200" b="1" baseline="300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st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consolidated draft SRIA</a:t>
            </a:r>
          </a:p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July</a:t>
            </a:r>
          </a:p>
        </p:txBody>
      </p:sp>
    </p:spTree>
    <p:extLst>
      <p:ext uri="{BB962C8B-B14F-4D97-AF65-F5344CB8AC3E}">
        <p14:creationId xmlns:p14="http://schemas.microsoft.com/office/powerpoint/2010/main" val="20243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pieren 32"/>
          <p:cNvGrpSpPr/>
          <p:nvPr/>
        </p:nvGrpSpPr>
        <p:grpSpPr>
          <a:xfrm>
            <a:off x="4370566" y="3522385"/>
            <a:ext cx="1284365" cy="2570911"/>
            <a:chOff x="-145144" y="2996952"/>
            <a:chExt cx="1284365" cy="2570911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78395" y="3307959"/>
              <a:ext cx="1004171" cy="2259904"/>
              <a:chOff x="4820724" y="2969321"/>
              <a:chExt cx="1004171" cy="2259904"/>
            </a:xfrm>
          </p:grpSpPr>
          <p:sp>
            <p:nvSpPr>
              <p:cNvPr id="39" name="Form 38"/>
              <p:cNvSpPr>
                <a:spLocks noChangeAspect="1"/>
              </p:cNvSpPr>
              <p:nvPr/>
            </p:nvSpPr>
            <p:spPr>
              <a:xfrm rot="5400000">
                <a:off x="4104549" y="3689369"/>
                <a:ext cx="2160000" cy="727649"/>
              </a:xfrm>
              <a:prstGeom prst="swooshArrow">
                <a:avLst>
                  <a:gd name="adj1" fmla="val 45454"/>
                  <a:gd name="adj2" fmla="val 2500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Form 39"/>
              <p:cNvSpPr>
                <a:spLocks noChangeAspect="1"/>
              </p:cNvSpPr>
              <p:nvPr/>
            </p:nvSpPr>
            <p:spPr>
              <a:xfrm rot="16200000" flipH="1">
                <a:off x="4381071" y="3685496"/>
                <a:ext cx="2160000" cy="727649"/>
              </a:xfrm>
              <a:prstGeom prst="swooshArrow">
                <a:avLst>
                  <a:gd name="adj1" fmla="val 45454"/>
                  <a:gd name="adj2" fmla="val 2500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Pfeil nach unten 40"/>
              <p:cNvSpPr/>
              <p:nvPr/>
            </p:nvSpPr>
            <p:spPr>
              <a:xfrm>
                <a:off x="5004048" y="4725169"/>
                <a:ext cx="648072" cy="504056"/>
              </a:xfrm>
              <a:prstGeom prst="downArrow">
                <a:avLst>
                  <a:gd name="adj1" fmla="val 67986"/>
                  <a:gd name="adj2" fmla="val 5000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9122" tIns="697561" rIns="309123" bIns="697559" numCol="1" spcCol="1270" rtlCol="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500" dirty="0"/>
              </a:p>
            </p:txBody>
          </p:sp>
        </p:grpSp>
        <p:sp>
          <p:nvSpPr>
            <p:cNvPr id="35" name="Rechteck 34"/>
            <p:cNvSpPr/>
            <p:nvPr/>
          </p:nvSpPr>
          <p:spPr>
            <a:xfrm>
              <a:off x="-145144" y="2996952"/>
              <a:ext cx="1284365" cy="135059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09122" tIns="697561" rIns="309123" bIns="697559" numCol="1" spcCol="1270" rtlCol="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dirty="0"/>
            </a:p>
          </p:txBody>
        </p:sp>
      </p:grpSp>
      <p:sp>
        <p:nvSpPr>
          <p:cNvPr id="24" name="Rechteck 23"/>
          <p:cNvSpPr/>
          <p:nvPr/>
        </p:nvSpPr>
        <p:spPr>
          <a:xfrm>
            <a:off x="4890609" y="4635656"/>
            <a:ext cx="401471" cy="288032"/>
          </a:xfrm>
          <a:prstGeom prst="rect">
            <a:avLst/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9122" tIns="697561" rIns="309123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co-creating</a:t>
            </a:r>
            <a:r>
              <a:rPr lang="de-DE" dirty="0"/>
              <a:t> </a:t>
            </a:r>
            <a:r>
              <a:rPr lang="de-DE" dirty="0" err="1"/>
              <a:t>sria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/>
              <a:t>agroecology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Nicolas Tinois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4166449" y="2415320"/>
            <a:ext cx="1861597" cy="16617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2021 SCAR AE TFs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Concepts</a:t>
            </a:r>
            <a:endParaRPr lang="en-US" sz="1200" b="1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Barriers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Research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needs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LLs and RIs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Governance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Funding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Inst. relations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1917857" y="2636728"/>
            <a:ext cx="1743522" cy="293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sent to EC in Dec</a:t>
            </a:r>
          </a:p>
        </p:txBody>
      </p:sp>
      <p:sp>
        <p:nvSpPr>
          <p:cNvPr id="12" name="Flussdiagramm: Alternativer Prozess 11"/>
          <p:cNvSpPr/>
          <p:nvPr/>
        </p:nvSpPr>
        <p:spPr>
          <a:xfrm flipH="1">
            <a:off x="4165376" y="2358696"/>
            <a:ext cx="1868095" cy="1728363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cxnSp>
        <p:nvCxnSpPr>
          <p:cNvPr id="13" name="Gewinkelter Verbinder 12"/>
          <p:cNvCxnSpPr/>
          <p:nvPr/>
        </p:nvCxnSpPr>
        <p:spPr>
          <a:xfrm flipV="1">
            <a:off x="8561751" y="4099410"/>
            <a:ext cx="341612" cy="679685"/>
          </a:xfrm>
          <a:prstGeom prst="bentConnector3">
            <a:avLst/>
          </a:prstGeom>
          <a:ln w="381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Form 13"/>
          <p:cNvSpPr>
            <a:spLocks noChangeAspect="1"/>
          </p:cNvSpPr>
          <p:nvPr/>
        </p:nvSpPr>
        <p:spPr>
          <a:xfrm rot="16200000" flipH="1">
            <a:off x="507996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 14"/>
          <p:cNvSpPr>
            <a:spLocks noChangeAspect="1"/>
          </p:cNvSpPr>
          <p:nvPr/>
        </p:nvSpPr>
        <p:spPr>
          <a:xfrm rot="5400000">
            <a:off x="295475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Abgerundetes Rechteck 15"/>
          <p:cNvSpPr/>
          <p:nvPr/>
        </p:nvSpPr>
        <p:spPr>
          <a:xfrm>
            <a:off x="1917857" y="2259483"/>
            <a:ext cx="1743522" cy="2326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 Paper</a:t>
            </a:r>
          </a:p>
        </p:txBody>
      </p:sp>
      <p:cxnSp>
        <p:nvCxnSpPr>
          <p:cNvPr id="17" name="Gerade Verbindung mit Pfeil 16"/>
          <p:cNvCxnSpPr>
            <a:stCxn id="16" idx="2"/>
            <a:endCxn id="11" idx="0"/>
          </p:cNvCxnSpPr>
          <p:nvPr/>
        </p:nvCxnSpPr>
        <p:spPr>
          <a:xfrm>
            <a:off x="2789618" y="2492119"/>
            <a:ext cx="0" cy="144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1986307" y="3403899"/>
            <a:ext cx="1609988" cy="293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Feedback in Mar</a:t>
            </a:r>
          </a:p>
        </p:txBody>
      </p:sp>
      <p:cxnSp>
        <p:nvCxnSpPr>
          <p:cNvPr id="19" name="Gerade Verbindung mit Pfeil 18"/>
          <p:cNvCxnSpPr>
            <a:stCxn id="11" idx="2"/>
            <a:endCxn id="18" idx="0"/>
          </p:cNvCxnSpPr>
          <p:nvPr/>
        </p:nvCxnSpPr>
        <p:spPr>
          <a:xfrm>
            <a:off x="2789618" y="2930649"/>
            <a:ext cx="1683" cy="473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6521837" y="2871153"/>
            <a:ext cx="1742400" cy="4211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Conceptual framework CTs: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6521837" y="3454378"/>
            <a:ext cx="1742400" cy="4114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  <a:r>
              <a:rPr lang="en-US" sz="1200" b="1" baseline="300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st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SRIA Event</a:t>
            </a:r>
            <a:b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(Rev. CTs) Apr</a:t>
            </a:r>
          </a:p>
        </p:txBody>
      </p:sp>
      <p:cxnSp>
        <p:nvCxnSpPr>
          <p:cNvPr id="22" name="Gerade Verbindung mit Pfeil 21"/>
          <p:cNvCxnSpPr>
            <a:stCxn id="20" idx="2"/>
            <a:endCxn id="21" idx="0"/>
          </p:cNvCxnSpPr>
          <p:nvPr/>
        </p:nvCxnSpPr>
        <p:spPr>
          <a:xfrm>
            <a:off x="7393037" y="3292308"/>
            <a:ext cx="0" cy="162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3479620" y="2358697"/>
            <a:ext cx="1445317" cy="109568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7200" tIns="697561" rIns="7200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nvolved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groups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SCEAR AE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drafting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group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Intervention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logic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group</a:t>
            </a:r>
            <a:endParaRPr lang="en-GB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223142" y="2361934"/>
            <a:ext cx="1581106" cy="109568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7200" tIns="697561" rIns="7200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nvolved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groups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SCAR AE DG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Plen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.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SCAR AE SRIA Core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team</a:t>
            </a:r>
            <a:endParaRPr lang="en-GB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6521837" y="4044924"/>
            <a:ext cx="1742400" cy="3122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external reviews</a:t>
            </a:r>
          </a:p>
        </p:txBody>
      </p:sp>
      <p:cxnSp>
        <p:nvCxnSpPr>
          <p:cNvPr id="38" name="Gerade Verbindung mit Pfeil 37"/>
          <p:cNvCxnSpPr>
            <a:endCxn id="37" idx="0"/>
          </p:cNvCxnSpPr>
          <p:nvPr/>
        </p:nvCxnSpPr>
        <p:spPr>
          <a:xfrm>
            <a:off x="7393037" y="3865796"/>
            <a:ext cx="0" cy="179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Flussdiagramm: Alternativer Prozess 24"/>
          <p:cNvSpPr/>
          <p:nvPr/>
        </p:nvSpPr>
        <p:spPr>
          <a:xfrm flipH="1">
            <a:off x="1763688" y="2137433"/>
            <a:ext cx="6798062" cy="2299679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1986948" y="4138554"/>
            <a:ext cx="1609347" cy="11999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ctr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Public consultation</a:t>
            </a:r>
          </a:p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(Jul-Oct)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6602727" y="4138554"/>
            <a:ext cx="1609347" cy="11999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ctr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Input relevant EC services</a:t>
            </a:r>
          </a:p>
        </p:txBody>
      </p:sp>
      <p:cxnSp>
        <p:nvCxnSpPr>
          <p:cNvPr id="10" name="Gewinkelter Verbinder 9"/>
          <p:cNvCxnSpPr>
            <a:stCxn id="27" idx="3"/>
            <a:endCxn id="24" idx="1"/>
          </p:cNvCxnSpPr>
          <p:nvPr/>
        </p:nvCxnSpPr>
        <p:spPr>
          <a:xfrm flipV="1">
            <a:off x="3596295" y="4347544"/>
            <a:ext cx="416633" cy="39100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Gewinkelter Verbinder 28"/>
          <p:cNvCxnSpPr>
            <a:stCxn id="28" idx="1"/>
          </p:cNvCxnSpPr>
          <p:nvPr/>
        </p:nvCxnSpPr>
        <p:spPr>
          <a:xfrm rot="10800000">
            <a:off x="6205509" y="4365608"/>
            <a:ext cx="397218" cy="372939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Abgerundetes Rechteck 29"/>
          <p:cNvSpPr/>
          <p:nvPr/>
        </p:nvSpPr>
        <p:spPr>
          <a:xfrm>
            <a:off x="4012928" y="4178361"/>
            <a:ext cx="2168638" cy="4800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6800" rtlCol="0" anchor="ctr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  <a:r>
              <a:rPr lang="en-US" sz="1200" b="1" baseline="300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st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consolidated draft SRIA</a:t>
            </a:r>
          </a:p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July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4012929" y="4821714"/>
            <a:ext cx="2168638" cy="7678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ctr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SRIA SCAR-AE workshop &amp; SCAR-AE Drafting group meeting in Nov</a:t>
            </a:r>
          </a:p>
        </p:txBody>
      </p:sp>
      <p:graphicFrame>
        <p:nvGraphicFramePr>
          <p:cNvPr id="48" name="Tabelle 47"/>
          <p:cNvGraphicFramePr>
            <a:graphicFrameLocks noGrp="1"/>
          </p:cNvGraphicFramePr>
          <p:nvPr/>
        </p:nvGraphicFramePr>
        <p:xfrm>
          <a:off x="576263" y="2422487"/>
          <a:ext cx="971402" cy="388624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485701">
                  <a:extLst>
                    <a:ext uri="{9D8B030D-6E8A-4147-A177-3AD203B41FA5}">
                      <a16:colId xmlns:a16="http://schemas.microsoft.com/office/drawing/2014/main" val="87967043"/>
                    </a:ext>
                  </a:extLst>
                </a:gridCol>
                <a:gridCol w="485701">
                  <a:extLst>
                    <a:ext uri="{9D8B030D-6E8A-4147-A177-3AD203B41FA5}">
                      <a16:colId xmlns:a16="http://schemas.microsoft.com/office/drawing/2014/main" val="173600611"/>
                    </a:ext>
                  </a:extLst>
                </a:gridCol>
              </a:tblGrid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2021</a:t>
                      </a:r>
                      <a:endParaRPr lang="en-GB" sz="1400" dirty="0"/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Development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Concept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paper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&amp;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conceptual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framework</a:t>
                      </a:r>
                      <a:endParaRPr lang="en-GB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182307141"/>
                  </a:ext>
                </a:extLst>
              </a:tr>
              <a:tr h="1700230"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2022</a:t>
                      </a:r>
                      <a:endParaRPr lang="en-GB" sz="1400" dirty="0"/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342101"/>
                  </a:ext>
                </a:extLst>
              </a:tr>
              <a:tr h="1214450">
                <a:tc v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Consultations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and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reviews</a:t>
                      </a:r>
                      <a:endParaRPr lang="en-GB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962769476"/>
                  </a:ext>
                </a:extLst>
              </a:tr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2023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34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6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bgerundetes Rechteck 41"/>
          <p:cNvSpPr/>
          <p:nvPr/>
        </p:nvSpPr>
        <p:spPr>
          <a:xfrm>
            <a:off x="4014160" y="5828711"/>
            <a:ext cx="2168638" cy="4800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6800" rtlCol="0" anchor="ctr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</a:t>
            </a:r>
            <a:r>
              <a:rPr lang="en-US" sz="1200" b="1" baseline="300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nd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consolidated draft SRIA</a:t>
            </a:r>
          </a:p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Dec-Feb 2023</a:t>
            </a:r>
          </a:p>
        </p:txBody>
      </p:sp>
      <p:grpSp>
        <p:nvGrpSpPr>
          <p:cNvPr id="33" name="Gruppieren 32"/>
          <p:cNvGrpSpPr/>
          <p:nvPr/>
        </p:nvGrpSpPr>
        <p:grpSpPr>
          <a:xfrm>
            <a:off x="4355705" y="3325026"/>
            <a:ext cx="1284365" cy="2570911"/>
            <a:chOff x="-145144" y="2996952"/>
            <a:chExt cx="1284365" cy="2570911"/>
          </a:xfrm>
        </p:grpSpPr>
        <p:grpSp>
          <p:nvGrpSpPr>
            <p:cNvPr id="34" name="Gruppieren 33"/>
            <p:cNvGrpSpPr/>
            <p:nvPr/>
          </p:nvGrpSpPr>
          <p:grpSpPr>
            <a:xfrm>
              <a:off x="78395" y="3307959"/>
              <a:ext cx="1004171" cy="2259904"/>
              <a:chOff x="4820724" y="2969321"/>
              <a:chExt cx="1004171" cy="2259904"/>
            </a:xfrm>
          </p:grpSpPr>
          <p:sp>
            <p:nvSpPr>
              <p:cNvPr id="39" name="Form 38"/>
              <p:cNvSpPr>
                <a:spLocks noChangeAspect="1"/>
              </p:cNvSpPr>
              <p:nvPr/>
            </p:nvSpPr>
            <p:spPr>
              <a:xfrm rot="5400000">
                <a:off x="4104549" y="3689369"/>
                <a:ext cx="2160000" cy="727649"/>
              </a:xfrm>
              <a:prstGeom prst="swooshArrow">
                <a:avLst>
                  <a:gd name="adj1" fmla="val 45454"/>
                  <a:gd name="adj2" fmla="val 2500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Form 39"/>
              <p:cNvSpPr>
                <a:spLocks noChangeAspect="1"/>
              </p:cNvSpPr>
              <p:nvPr/>
            </p:nvSpPr>
            <p:spPr>
              <a:xfrm rot="16200000" flipH="1">
                <a:off x="4381071" y="3685496"/>
                <a:ext cx="2160000" cy="727649"/>
              </a:xfrm>
              <a:prstGeom prst="swooshArrow">
                <a:avLst>
                  <a:gd name="adj1" fmla="val 45454"/>
                  <a:gd name="adj2" fmla="val 2500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Pfeil nach unten 40"/>
              <p:cNvSpPr/>
              <p:nvPr/>
            </p:nvSpPr>
            <p:spPr>
              <a:xfrm>
                <a:off x="5004048" y="4725169"/>
                <a:ext cx="648072" cy="504056"/>
              </a:xfrm>
              <a:prstGeom prst="downArrow">
                <a:avLst>
                  <a:gd name="adj1" fmla="val 67986"/>
                  <a:gd name="adj2" fmla="val 50000"/>
                </a:avLst>
              </a:prstGeom>
            </p:spPr>
            <p:style>
              <a:lnRef idx="0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9122" tIns="697561" rIns="309123" bIns="697559" numCol="1" spcCol="1270" rtlCol="0" anchor="ctr" anchorCtr="0">
                <a:noAutofit/>
              </a:bodyPr>
              <a:lstStyle/>
              <a:p>
                <a:pPr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500" dirty="0"/>
              </a:p>
            </p:txBody>
          </p:sp>
        </p:grpSp>
        <p:sp>
          <p:nvSpPr>
            <p:cNvPr id="35" name="Rechteck 34"/>
            <p:cNvSpPr/>
            <p:nvPr/>
          </p:nvSpPr>
          <p:spPr>
            <a:xfrm>
              <a:off x="-145144" y="2996952"/>
              <a:ext cx="1284365" cy="1350591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09122" tIns="697561" rIns="309123" bIns="697559" numCol="1" spcCol="1270" rtlCol="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dirty="0"/>
            </a:p>
          </p:txBody>
        </p:sp>
      </p:grpSp>
      <p:sp>
        <p:nvSpPr>
          <p:cNvPr id="24" name="Rechteck 23"/>
          <p:cNvSpPr/>
          <p:nvPr/>
        </p:nvSpPr>
        <p:spPr>
          <a:xfrm>
            <a:off x="4890609" y="4635656"/>
            <a:ext cx="401471" cy="288032"/>
          </a:xfrm>
          <a:prstGeom prst="rect">
            <a:avLst/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9122" tIns="697561" rIns="309123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co-creating</a:t>
            </a:r>
            <a:r>
              <a:rPr lang="de-DE" dirty="0"/>
              <a:t> </a:t>
            </a:r>
            <a:r>
              <a:rPr lang="de-DE" dirty="0" err="1"/>
              <a:t>sria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/>
              <a:t>agroecology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Nicolas Tinois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4166449" y="2415320"/>
            <a:ext cx="1861597" cy="16617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2021 SCAR AE TFs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Concepts</a:t>
            </a:r>
            <a:endParaRPr lang="en-US" sz="1200" b="1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Barriers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Research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needs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LLs and RIs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Governance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Funding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Inst. relations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1917857" y="2636728"/>
            <a:ext cx="1743522" cy="293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sent to EC in Dec</a:t>
            </a:r>
          </a:p>
        </p:txBody>
      </p:sp>
      <p:sp>
        <p:nvSpPr>
          <p:cNvPr id="12" name="Flussdiagramm: Alternativer Prozess 11"/>
          <p:cNvSpPr/>
          <p:nvPr/>
        </p:nvSpPr>
        <p:spPr>
          <a:xfrm flipH="1">
            <a:off x="4165376" y="2358696"/>
            <a:ext cx="1868095" cy="1728363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cxnSp>
        <p:nvCxnSpPr>
          <p:cNvPr id="13" name="Gewinkelter Verbinder 12"/>
          <p:cNvCxnSpPr/>
          <p:nvPr/>
        </p:nvCxnSpPr>
        <p:spPr>
          <a:xfrm flipV="1">
            <a:off x="8561751" y="4099410"/>
            <a:ext cx="341612" cy="679685"/>
          </a:xfrm>
          <a:prstGeom prst="bentConnector3">
            <a:avLst/>
          </a:prstGeom>
          <a:ln w="381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Form 13"/>
          <p:cNvSpPr>
            <a:spLocks noChangeAspect="1"/>
          </p:cNvSpPr>
          <p:nvPr/>
        </p:nvSpPr>
        <p:spPr>
          <a:xfrm rot="16200000" flipH="1">
            <a:off x="507996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 14"/>
          <p:cNvSpPr>
            <a:spLocks noChangeAspect="1"/>
          </p:cNvSpPr>
          <p:nvPr/>
        </p:nvSpPr>
        <p:spPr>
          <a:xfrm rot="5400000">
            <a:off x="2954751" y="3074872"/>
            <a:ext cx="2160000" cy="727649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Abgerundetes Rechteck 15"/>
          <p:cNvSpPr/>
          <p:nvPr/>
        </p:nvSpPr>
        <p:spPr>
          <a:xfrm>
            <a:off x="1917857" y="2259483"/>
            <a:ext cx="1743522" cy="2326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 Paper</a:t>
            </a:r>
          </a:p>
        </p:txBody>
      </p:sp>
      <p:cxnSp>
        <p:nvCxnSpPr>
          <p:cNvPr id="17" name="Gerade Verbindung mit Pfeil 16"/>
          <p:cNvCxnSpPr>
            <a:stCxn id="16" idx="2"/>
            <a:endCxn id="11" idx="0"/>
          </p:cNvCxnSpPr>
          <p:nvPr/>
        </p:nvCxnSpPr>
        <p:spPr>
          <a:xfrm>
            <a:off x="2789618" y="2492119"/>
            <a:ext cx="0" cy="1446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1986307" y="3403899"/>
            <a:ext cx="1609988" cy="29392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Feedback in Mar</a:t>
            </a:r>
          </a:p>
        </p:txBody>
      </p:sp>
      <p:cxnSp>
        <p:nvCxnSpPr>
          <p:cNvPr id="19" name="Gerade Verbindung mit Pfeil 18"/>
          <p:cNvCxnSpPr>
            <a:stCxn id="11" idx="2"/>
            <a:endCxn id="18" idx="0"/>
          </p:cNvCxnSpPr>
          <p:nvPr/>
        </p:nvCxnSpPr>
        <p:spPr>
          <a:xfrm>
            <a:off x="2789618" y="2930649"/>
            <a:ext cx="1683" cy="4732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6521837" y="2871153"/>
            <a:ext cx="1742400" cy="4211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Conceptual framework CTs: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6521837" y="3454378"/>
            <a:ext cx="1742400" cy="4114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  <a:r>
              <a:rPr lang="en-US" sz="1200" b="1" baseline="300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st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SRIA Event</a:t>
            </a:r>
            <a:b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(Rev. CTs) Apr</a:t>
            </a:r>
          </a:p>
        </p:txBody>
      </p:sp>
      <p:cxnSp>
        <p:nvCxnSpPr>
          <p:cNvPr id="22" name="Gerade Verbindung mit Pfeil 21"/>
          <p:cNvCxnSpPr>
            <a:stCxn id="20" idx="2"/>
            <a:endCxn id="21" idx="0"/>
          </p:cNvCxnSpPr>
          <p:nvPr/>
        </p:nvCxnSpPr>
        <p:spPr>
          <a:xfrm>
            <a:off x="7393037" y="3292308"/>
            <a:ext cx="0" cy="1620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3479620" y="2358697"/>
            <a:ext cx="1445317" cy="109568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7200" tIns="697561" rIns="7200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nvolved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groups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SCEAR AE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drafting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group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Intervention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logic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group</a:t>
            </a:r>
            <a:endParaRPr lang="en-GB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5223142" y="2361934"/>
            <a:ext cx="1581106" cy="109568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7200" tIns="697561" rIns="7200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b="1" dirty="0" err="1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nvolved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accent3">
                    <a:lumMod val="50000"/>
                  </a:schemeClr>
                </a:solidFill>
              </a:rPr>
              <a:t>groups</a:t>
            </a:r>
            <a:r>
              <a:rPr lang="de-DE" sz="10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SCAR AE DG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Plen</a:t>
            </a: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. &amp;</a:t>
            </a:r>
            <a:b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000" dirty="0" smtClean="0">
                <a:solidFill>
                  <a:schemeClr val="accent3">
                    <a:lumMod val="50000"/>
                  </a:schemeClr>
                </a:solidFill>
              </a:rPr>
              <a:t>SCAR AE SRIA Core </a:t>
            </a:r>
            <a:r>
              <a:rPr lang="de-DE" sz="1000" dirty="0" err="1" smtClean="0">
                <a:solidFill>
                  <a:schemeClr val="accent3">
                    <a:lumMod val="50000"/>
                  </a:schemeClr>
                </a:solidFill>
              </a:rPr>
              <a:t>team</a:t>
            </a:r>
            <a:endParaRPr lang="en-GB" sz="1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Abgerundetes Rechteck 36"/>
          <p:cNvSpPr/>
          <p:nvPr/>
        </p:nvSpPr>
        <p:spPr>
          <a:xfrm>
            <a:off x="6521837" y="4044924"/>
            <a:ext cx="1742400" cy="31220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external reviews</a:t>
            </a:r>
          </a:p>
        </p:txBody>
      </p:sp>
      <p:cxnSp>
        <p:nvCxnSpPr>
          <p:cNvPr id="38" name="Gerade Verbindung mit Pfeil 37"/>
          <p:cNvCxnSpPr>
            <a:endCxn id="37" idx="0"/>
          </p:cNvCxnSpPr>
          <p:nvPr/>
        </p:nvCxnSpPr>
        <p:spPr>
          <a:xfrm>
            <a:off x="7393037" y="3865796"/>
            <a:ext cx="0" cy="1791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Flussdiagramm: Alternativer Prozess 24"/>
          <p:cNvSpPr/>
          <p:nvPr/>
        </p:nvSpPr>
        <p:spPr>
          <a:xfrm flipH="1">
            <a:off x="1763688" y="2137433"/>
            <a:ext cx="6798062" cy="2299679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1986948" y="4138554"/>
            <a:ext cx="1609347" cy="11999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ctr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Public consultation</a:t>
            </a:r>
          </a:p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(Jul-Oct)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6602727" y="4138554"/>
            <a:ext cx="1609347" cy="11999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ctr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Input relevant EC services</a:t>
            </a:r>
          </a:p>
        </p:txBody>
      </p:sp>
      <p:cxnSp>
        <p:nvCxnSpPr>
          <p:cNvPr id="10" name="Gewinkelter Verbinder 9"/>
          <p:cNvCxnSpPr>
            <a:stCxn id="27" idx="3"/>
            <a:endCxn id="24" idx="1"/>
          </p:cNvCxnSpPr>
          <p:nvPr/>
        </p:nvCxnSpPr>
        <p:spPr>
          <a:xfrm flipV="1">
            <a:off x="3596295" y="4347544"/>
            <a:ext cx="416633" cy="39100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Gewinkelter Verbinder 28"/>
          <p:cNvCxnSpPr>
            <a:stCxn id="28" idx="1"/>
          </p:cNvCxnSpPr>
          <p:nvPr/>
        </p:nvCxnSpPr>
        <p:spPr>
          <a:xfrm rot="10800000">
            <a:off x="6205509" y="4365608"/>
            <a:ext cx="397218" cy="372939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Abgerundetes Rechteck 29"/>
          <p:cNvSpPr/>
          <p:nvPr/>
        </p:nvSpPr>
        <p:spPr>
          <a:xfrm>
            <a:off x="4012928" y="4178361"/>
            <a:ext cx="2168638" cy="4800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Ins="46800" rtlCol="0" anchor="ctr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  <a:r>
              <a:rPr lang="en-US" sz="1200" b="1" baseline="300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st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consolidated draft SRIA</a:t>
            </a:r>
          </a:p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July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4012929" y="4821714"/>
            <a:ext cx="2168638" cy="7678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ctr">
            <a:noAutofit/>
          </a:bodyPr>
          <a:lstStyle/>
          <a:p>
            <a:pPr marL="0" lvl="1" algn="ctr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SRIA SCAR AE workshop &amp; SCAR AE Drafting group meeting in Nov</a:t>
            </a:r>
          </a:p>
        </p:txBody>
      </p:sp>
      <p:graphicFrame>
        <p:nvGraphicFramePr>
          <p:cNvPr id="43" name="Tabelle 42"/>
          <p:cNvGraphicFramePr>
            <a:graphicFrameLocks noGrp="1"/>
          </p:cNvGraphicFramePr>
          <p:nvPr/>
        </p:nvGraphicFramePr>
        <p:xfrm>
          <a:off x="576263" y="2422487"/>
          <a:ext cx="971402" cy="388624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485701">
                  <a:extLst>
                    <a:ext uri="{9D8B030D-6E8A-4147-A177-3AD203B41FA5}">
                      <a16:colId xmlns:a16="http://schemas.microsoft.com/office/drawing/2014/main" val="87967043"/>
                    </a:ext>
                  </a:extLst>
                </a:gridCol>
                <a:gridCol w="485701">
                  <a:extLst>
                    <a:ext uri="{9D8B030D-6E8A-4147-A177-3AD203B41FA5}">
                      <a16:colId xmlns:a16="http://schemas.microsoft.com/office/drawing/2014/main" val="173600611"/>
                    </a:ext>
                  </a:extLst>
                </a:gridCol>
              </a:tblGrid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2021</a:t>
                      </a:r>
                      <a:endParaRPr lang="en-GB" sz="1400" dirty="0"/>
                    </a:p>
                  </a:txBody>
                  <a:tcPr vert="vert2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Development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Concept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paper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&amp;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conceptual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framework</a:t>
                      </a:r>
                      <a:endParaRPr lang="en-GB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1182307141"/>
                  </a:ext>
                </a:extLst>
              </a:tr>
              <a:tr h="1700230"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2022</a:t>
                      </a:r>
                      <a:endParaRPr lang="en-GB" sz="1400" dirty="0"/>
                    </a:p>
                  </a:txBody>
                  <a:tcPr vert="vert270" anchor="ctr"/>
                </a:tc>
                <a:tc v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342101"/>
                  </a:ext>
                </a:extLst>
              </a:tr>
              <a:tr h="1214450">
                <a:tc vMerge="1"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Consultations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and</a:t>
                      </a:r>
                      <a:r>
                        <a:rPr lang="de-DE" sz="1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de-DE" sz="12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reviews</a:t>
                      </a:r>
                      <a:endParaRPr lang="en-GB" sz="1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2962769476"/>
                  </a:ext>
                </a:extLst>
              </a:tr>
              <a:tr h="48578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2023</a:t>
                      </a:r>
                      <a:endParaRPr lang="en-GB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val="3017340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9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B27A0-33CE-42E0-8EC1-7DF4BAE7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</a:rPr>
              <a:t>Common </a:t>
            </a:r>
            <a:r>
              <a:rPr lang="en-US" dirty="0" smtClean="0">
                <a:latin typeface="Avenir Next LT Pro Demi"/>
              </a:rPr>
              <a:t>aims </a:t>
            </a:r>
            <a:r>
              <a:rPr lang="en-US" dirty="0">
                <a:latin typeface="Avenir Next LT Pro Demi"/>
              </a:rPr>
              <a:t>for AE</a:t>
            </a:r>
            <a:endParaRPr lang="nl-BE" dirty="0">
              <a:latin typeface="Avenir Next LT Pro Demi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04C92A-E626-4AD4-9114-133B51B45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4619" y="4260383"/>
            <a:ext cx="1680731" cy="1699830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0169A90-02B5-4DA0-96A9-7F9CCEDA53CA}"/>
              </a:ext>
            </a:extLst>
          </p:cNvPr>
          <p:cNvSpPr txBox="1">
            <a:spLocks/>
          </p:cNvSpPr>
          <p:nvPr/>
        </p:nvSpPr>
        <p:spPr>
          <a:xfrm>
            <a:off x="4802344" y="2257507"/>
            <a:ext cx="3409950" cy="249869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40059"/>
              </a:buCl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15"/>
                    </a:ext>
                  </a:extLst>
                </a:blip>
              </a:buBlip>
              <a:defRPr sz="24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4005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4005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4005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4005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venir Next LT Pro"/>
              </a:rPr>
              <a:t>Soil health and quality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venir Next LT Pro"/>
              </a:rPr>
              <a:t>Food competition between humans and livestock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venir Next LT Pro"/>
              </a:rPr>
              <a:t>Animal welfare and dual-purpose livestock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venir Next LT Pro"/>
              </a:rPr>
              <a:t>Social standards and sustainable value chains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venir Next LT Pro"/>
              </a:rPr>
              <a:t>Communication between producers and consumers 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0169A90-02B5-4DA0-96A9-7F9CCEDA53CA}"/>
              </a:ext>
            </a:extLst>
          </p:cNvPr>
          <p:cNvSpPr txBox="1">
            <a:spLocks/>
          </p:cNvSpPr>
          <p:nvPr/>
        </p:nvSpPr>
        <p:spPr>
          <a:xfrm>
            <a:off x="487660" y="2273224"/>
            <a:ext cx="3409950" cy="249869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40059"/>
              </a:buClr>
              <a:buFontTx/>
              <a:buBlip>
                <a:blip r:embed="rId5">
                  <a:extLst>
                    <a:ext uri="{96DAC541-7B7A-43D3-8B79-37D633B846F1}">
                      <asvg:svgBlip xmlns="" xmlns:asvg="http://schemas.microsoft.com/office/drawing/2016/SVG/main" r:embed="rId15"/>
                    </a:ext>
                  </a:extLst>
                </a:blip>
              </a:buBlip>
              <a:defRPr sz="2400" b="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4005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4005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4005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40059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venir Next LT Pro"/>
              </a:rPr>
              <a:t>Reduction of GHG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venir Next LT Pro"/>
              </a:rPr>
              <a:t>Conserving resources (water, nutrients…)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venir Next LT Pro"/>
              </a:rPr>
              <a:t>Water retention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venir Next LT Pro"/>
              </a:rPr>
              <a:t>Resilience of agricultural systems to adapt to climate change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venir Next LT Pro"/>
              </a:rPr>
              <a:t>Adapt cropping patterns and field structures to landscape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Avenir Next LT Pro"/>
              </a:rPr>
              <a:t>Ecosystem services, biodiversity and beneficial biological interactions </a:t>
            </a:r>
          </a:p>
        </p:txBody>
      </p:sp>
    </p:spTree>
    <p:extLst>
      <p:ext uri="{BB962C8B-B14F-4D97-AF65-F5344CB8AC3E}">
        <p14:creationId xmlns:p14="http://schemas.microsoft.com/office/powerpoint/2010/main" val="7002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erader Verbinder 84"/>
          <p:cNvCxnSpPr/>
          <p:nvPr/>
        </p:nvCxnSpPr>
        <p:spPr>
          <a:xfrm>
            <a:off x="4859862" y="4403286"/>
            <a:ext cx="10800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76"/>
          <p:cNvCxnSpPr/>
          <p:nvPr/>
        </p:nvCxnSpPr>
        <p:spPr>
          <a:xfrm>
            <a:off x="5947138" y="2059733"/>
            <a:ext cx="18000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2"/>
          <p:cNvCxnSpPr/>
          <p:nvPr/>
        </p:nvCxnSpPr>
        <p:spPr>
          <a:xfrm>
            <a:off x="1085693" y="5424934"/>
            <a:ext cx="4176464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/>
          <p:cNvCxnSpPr/>
          <p:nvPr/>
        </p:nvCxnSpPr>
        <p:spPr>
          <a:xfrm>
            <a:off x="1085693" y="3216626"/>
            <a:ext cx="4176464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/>
          <p:cNvCxnSpPr/>
          <p:nvPr/>
        </p:nvCxnSpPr>
        <p:spPr>
          <a:xfrm>
            <a:off x="971600" y="4296364"/>
            <a:ext cx="4176464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ihandform 20"/>
          <p:cNvSpPr/>
          <p:nvPr/>
        </p:nvSpPr>
        <p:spPr>
          <a:xfrm rot="16200000">
            <a:off x="-1581062" y="3972682"/>
            <a:ext cx="4319885" cy="785438"/>
          </a:xfrm>
          <a:custGeom>
            <a:avLst/>
            <a:gdLst>
              <a:gd name="connsiteX0" fmla="*/ 0 w 5407470"/>
              <a:gd name="connsiteY0" fmla="*/ 0 h 1027419"/>
              <a:gd name="connsiteX1" fmla="*/ 5407470 w 5407470"/>
              <a:gd name="connsiteY1" fmla="*/ 0 h 1027419"/>
              <a:gd name="connsiteX2" fmla="*/ 5407470 w 5407470"/>
              <a:gd name="connsiteY2" fmla="*/ 1027419 h 1027419"/>
              <a:gd name="connsiteX3" fmla="*/ 0 w 5407470"/>
              <a:gd name="connsiteY3" fmla="*/ 1027419 h 1027419"/>
              <a:gd name="connsiteX4" fmla="*/ 0 w 5407470"/>
              <a:gd name="connsiteY4" fmla="*/ 0 h 102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7470" h="1027419">
                <a:moveTo>
                  <a:pt x="0" y="0"/>
                </a:moveTo>
                <a:lnTo>
                  <a:pt x="5407470" y="0"/>
                </a:lnTo>
                <a:lnTo>
                  <a:pt x="5407470" y="1027419"/>
                </a:lnTo>
                <a:lnTo>
                  <a:pt x="0" y="1027419"/>
                </a:lnTo>
                <a:lnTo>
                  <a:pt x="0" y="0"/>
                </a:lnTo>
                <a:close/>
              </a:path>
            </a:pathLst>
          </a:custGeom>
          <a:solidFill>
            <a:srgbClr val="8142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99" tIns="12699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b="1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vision to “Team-up and unlock the transition to agroecology”</a:t>
            </a:r>
            <a:endParaRPr lang="de-DE" sz="1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8" name="Gruppieren 47"/>
          <p:cNvGrpSpPr/>
          <p:nvPr/>
        </p:nvGrpSpPr>
        <p:grpSpPr>
          <a:xfrm>
            <a:off x="1203674" y="2844112"/>
            <a:ext cx="2576238" cy="3042577"/>
            <a:chOff x="1043608" y="2659100"/>
            <a:chExt cx="2576238" cy="3042577"/>
          </a:xfrm>
        </p:grpSpPr>
        <p:sp>
          <p:nvSpPr>
            <p:cNvPr id="22" name="Freihandform 21"/>
            <p:cNvSpPr/>
            <p:nvPr/>
          </p:nvSpPr>
          <p:spPr>
            <a:xfrm>
              <a:off x="1043608" y="2659100"/>
              <a:ext cx="2576238" cy="785438"/>
            </a:xfrm>
            <a:custGeom>
              <a:avLst/>
              <a:gdLst>
                <a:gd name="connsiteX0" fmla="*/ 0 w 3369935"/>
                <a:gd name="connsiteY0" fmla="*/ 0 h 1027419"/>
                <a:gd name="connsiteX1" fmla="*/ 3369935 w 3369935"/>
                <a:gd name="connsiteY1" fmla="*/ 0 h 1027419"/>
                <a:gd name="connsiteX2" fmla="*/ 3369935 w 3369935"/>
                <a:gd name="connsiteY2" fmla="*/ 1027419 h 1027419"/>
                <a:gd name="connsiteX3" fmla="*/ 0 w 3369935"/>
                <a:gd name="connsiteY3" fmla="*/ 1027419 h 1027419"/>
                <a:gd name="connsiteX4" fmla="*/ 0 w 3369935"/>
                <a:gd name="connsiteY4" fmla="*/ 0 h 1027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935" h="1027419">
                  <a:moveTo>
                    <a:pt x="0" y="0"/>
                  </a:moveTo>
                  <a:lnTo>
                    <a:pt x="3369935" y="0"/>
                  </a:lnTo>
                  <a:lnTo>
                    <a:pt x="3369935" y="1027419"/>
                  </a:lnTo>
                  <a:lnTo>
                    <a:pt x="0" y="1027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694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08000" rIns="108000" bIns="10800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GO1.</a:t>
              </a:r>
              <a:r>
                <a:rPr lang="en-US" sz="14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4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Mainstream the principles</a:t>
              </a:r>
              <a:r>
                <a:rPr lang="en-US" sz="14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of AE</a:t>
              </a:r>
              <a:endParaRPr lang="de-DE" sz="14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1043608" y="3640899"/>
              <a:ext cx="2576238" cy="940908"/>
            </a:xfrm>
            <a:custGeom>
              <a:avLst/>
              <a:gdLst>
                <a:gd name="connsiteX0" fmla="*/ 0 w 3369935"/>
                <a:gd name="connsiteY0" fmla="*/ 0 h 1230786"/>
                <a:gd name="connsiteX1" fmla="*/ 3369935 w 3369935"/>
                <a:gd name="connsiteY1" fmla="*/ 0 h 1230786"/>
                <a:gd name="connsiteX2" fmla="*/ 3369935 w 3369935"/>
                <a:gd name="connsiteY2" fmla="*/ 1230786 h 1230786"/>
                <a:gd name="connsiteX3" fmla="*/ 0 w 3369935"/>
                <a:gd name="connsiteY3" fmla="*/ 1230786 h 1230786"/>
                <a:gd name="connsiteX4" fmla="*/ 0 w 3369935"/>
                <a:gd name="connsiteY4" fmla="*/ 0 h 123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935" h="1230786">
                  <a:moveTo>
                    <a:pt x="0" y="0"/>
                  </a:moveTo>
                  <a:lnTo>
                    <a:pt x="3369935" y="0"/>
                  </a:lnTo>
                  <a:lnTo>
                    <a:pt x="3369935" y="1230786"/>
                  </a:lnTo>
                  <a:lnTo>
                    <a:pt x="0" y="1230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694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08000" rIns="108000" bIns="10800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GO2.</a:t>
              </a:r>
              <a:r>
                <a:rPr lang="en-US" sz="14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Build-up and expand </a:t>
              </a:r>
              <a:r>
                <a:rPr lang="en-US" sz="14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collaborations to co-create and share</a:t>
              </a:r>
              <a:r>
                <a:rPr lang="en-US" sz="14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knowledge and solutions</a:t>
              </a:r>
              <a:endParaRPr lang="de-DE" sz="14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1043608" y="4778167"/>
              <a:ext cx="2576238" cy="923510"/>
            </a:xfrm>
            <a:custGeom>
              <a:avLst/>
              <a:gdLst>
                <a:gd name="connsiteX0" fmla="*/ 0 w 3369935"/>
                <a:gd name="connsiteY0" fmla="*/ 0 h 1208029"/>
                <a:gd name="connsiteX1" fmla="*/ 3369935 w 3369935"/>
                <a:gd name="connsiteY1" fmla="*/ 0 h 1208029"/>
                <a:gd name="connsiteX2" fmla="*/ 3369935 w 3369935"/>
                <a:gd name="connsiteY2" fmla="*/ 1208029 h 1208029"/>
                <a:gd name="connsiteX3" fmla="*/ 0 w 3369935"/>
                <a:gd name="connsiteY3" fmla="*/ 1208029 h 1208029"/>
                <a:gd name="connsiteX4" fmla="*/ 0 w 3369935"/>
                <a:gd name="connsiteY4" fmla="*/ 0 h 1208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9935" h="1208029">
                  <a:moveTo>
                    <a:pt x="0" y="0"/>
                  </a:moveTo>
                  <a:lnTo>
                    <a:pt x="3369935" y="0"/>
                  </a:lnTo>
                  <a:lnTo>
                    <a:pt x="3369935" y="1208029"/>
                  </a:lnTo>
                  <a:lnTo>
                    <a:pt x="0" y="1208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694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108000" rIns="108000" bIns="10800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GO3.</a:t>
              </a:r>
              <a:r>
                <a:rPr lang="en-US" sz="14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Contribute to </a:t>
              </a:r>
              <a:r>
                <a:rPr lang="en-US" sz="14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fulfilling the </a:t>
              </a:r>
              <a:r>
                <a:rPr lang="en-US" sz="1400" b="1" kern="12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SDGs </a:t>
              </a:r>
              <a:r>
                <a:rPr lang="en-US" sz="14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 the Green </a:t>
              </a:r>
              <a:r>
                <a:rPr lang="en-CA" sz="14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</a:t>
              </a:r>
              <a:r>
                <a:rPr lang="en-US" sz="14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eal </a:t>
              </a:r>
              <a:r>
                <a:rPr lang="en-US" sz="14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targets</a:t>
              </a:r>
              <a:endParaRPr lang="de-DE" sz="14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Freihandform 31"/>
          <p:cNvSpPr/>
          <p:nvPr/>
        </p:nvSpPr>
        <p:spPr>
          <a:xfrm rot="16200000">
            <a:off x="2764480" y="3352643"/>
            <a:ext cx="4319884" cy="1887443"/>
          </a:xfrm>
          <a:custGeom>
            <a:avLst/>
            <a:gdLst>
              <a:gd name="connsiteX0" fmla="*/ 0 w 4748557"/>
              <a:gd name="connsiteY0" fmla="*/ 0 h 2468934"/>
              <a:gd name="connsiteX1" fmla="*/ 4748557 w 4748557"/>
              <a:gd name="connsiteY1" fmla="*/ 0 h 2468934"/>
              <a:gd name="connsiteX2" fmla="*/ 4748557 w 4748557"/>
              <a:gd name="connsiteY2" fmla="*/ 2468934 h 2468934"/>
              <a:gd name="connsiteX3" fmla="*/ 0 w 4748557"/>
              <a:gd name="connsiteY3" fmla="*/ 2468934 h 2468934"/>
              <a:gd name="connsiteX4" fmla="*/ 0 w 4748557"/>
              <a:gd name="connsiteY4" fmla="*/ 0 h 246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557" h="2468934">
                <a:moveTo>
                  <a:pt x="0" y="0"/>
                </a:moveTo>
                <a:lnTo>
                  <a:pt x="4748557" y="0"/>
                </a:lnTo>
                <a:lnTo>
                  <a:pt x="4748557" y="2468934"/>
                </a:lnTo>
                <a:lnTo>
                  <a:pt x="0" y="2468934"/>
                </a:lnTo>
                <a:lnTo>
                  <a:pt x="0" y="0"/>
                </a:lnTo>
                <a:close/>
              </a:path>
            </a:pathLst>
          </a:custGeom>
          <a:solidFill>
            <a:srgbClr val="F1CA5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07999" tIns="108000" rIns="108000" bIns="107999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1400" b="1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SO1</a:t>
            </a:r>
            <a:r>
              <a:rPr lang="en-GB" sz="140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Increase research-based knowledge</a:t>
            </a:r>
          </a:p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1400" b="1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SO2</a:t>
            </a:r>
            <a:r>
              <a:rPr lang="en-GB" sz="140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Develop and co-create innovations</a:t>
            </a:r>
          </a:p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1400" b="1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SO3</a:t>
            </a:r>
            <a:r>
              <a:rPr lang="en-GB" sz="140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Improve the sharing and access to knowledge on AE</a:t>
            </a:r>
          </a:p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1400" b="1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SO4</a:t>
            </a:r>
            <a:r>
              <a:rPr lang="en-GB" sz="140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Build a monitoring and data framework</a:t>
            </a:r>
          </a:p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1400" b="1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SO5</a:t>
            </a:r>
            <a:r>
              <a:rPr lang="en-GB" sz="1400" i="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Exchange with policy makers and stakeholders</a:t>
            </a:r>
            <a:endParaRPr lang="de-DE" sz="1400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Intervention </a:t>
            </a:r>
            <a:r>
              <a:rPr lang="de-DE" dirty="0" err="1" smtClean="0"/>
              <a:t>Logic</a:t>
            </a:r>
            <a:endParaRPr lang="de-DE" dirty="0"/>
          </a:p>
        </p:txBody>
      </p:sp>
      <p:cxnSp>
        <p:nvCxnSpPr>
          <p:cNvPr id="70" name="Gerader Verbinder 69"/>
          <p:cNvCxnSpPr/>
          <p:nvPr/>
        </p:nvCxnSpPr>
        <p:spPr>
          <a:xfrm flipH="1" flipV="1">
            <a:off x="1085693" y="3164973"/>
            <a:ext cx="1943" cy="2305236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3"/>
          <p:cNvCxnSpPr/>
          <p:nvPr/>
        </p:nvCxnSpPr>
        <p:spPr>
          <a:xfrm flipV="1">
            <a:off x="5951944" y="2031362"/>
            <a:ext cx="10180" cy="4424945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77"/>
          <p:cNvCxnSpPr/>
          <p:nvPr/>
        </p:nvCxnSpPr>
        <p:spPr>
          <a:xfrm>
            <a:off x="5957034" y="2643783"/>
            <a:ext cx="18000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78"/>
          <p:cNvCxnSpPr/>
          <p:nvPr/>
        </p:nvCxnSpPr>
        <p:spPr>
          <a:xfrm>
            <a:off x="5939862" y="3198638"/>
            <a:ext cx="18000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79"/>
          <p:cNvCxnSpPr/>
          <p:nvPr/>
        </p:nvCxnSpPr>
        <p:spPr>
          <a:xfrm>
            <a:off x="5924837" y="3799474"/>
            <a:ext cx="18000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r Verbinder 80"/>
          <p:cNvCxnSpPr/>
          <p:nvPr/>
        </p:nvCxnSpPr>
        <p:spPr>
          <a:xfrm>
            <a:off x="5924837" y="4403286"/>
            <a:ext cx="18000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r Verbinder 81"/>
          <p:cNvCxnSpPr/>
          <p:nvPr/>
        </p:nvCxnSpPr>
        <p:spPr>
          <a:xfrm>
            <a:off x="5939862" y="5072791"/>
            <a:ext cx="18000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r Verbinder 82"/>
          <p:cNvCxnSpPr/>
          <p:nvPr/>
        </p:nvCxnSpPr>
        <p:spPr>
          <a:xfrm>
            <a:off x="5939862" y="5794814"/>
            <a:ext cx="18000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/>
          <p:cNvCxnSpPr/>
          <p:nvPr/>
        </p:nvCxnSpPr>
        <p:spPr>
          <a:xfrm>
            <a:off x="5924837" y="6417292"/>
            <a:ext cx="18000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ieren 46"/>
          <p:cNvGrpSpPr/>
          <p:nvPr/>
        </p:nvGrpSpPr>
        <p:grpSpPr>
          <a:xfrm>
            <a:off x="6045501" y="1828435"/>
            <a:ext cx="2846979" cy="4935858"/>
            <a:chOff x="6050496" y="1628775"/>
            <a:chExt cx="2846979" cy="4935858"/>
          </a:xfrm>
        </p:grpSpPr>
        <p:sp>
          <p:nvSpPr>
            <p:cNvPr id="33" name="Freihandform 32"/>
            <p:cNvSpPr/>
            <p:nvPr/>
          </p:nvSpPr>
          <p:spPr>
            <a:xfrm>
              <a:off x="6050496" y="1628775"/>
              <a:ext cx="2841984" cy="550553"/>
            </a:xfrm>
            <a:custGeom>
              <a:avLst/>
              <a:gdLst>
                <a:gd name="connsiteX0" fmla="*/ 0 w 3246591"/>
                <a:gd name="connsiteY0" fmla="*/ 0 h 720169"/>
                <a:gd name="connsiteX1" fmla="*/ 3246591 w 3246591"/>
                <a:gd name="connsiteY1" fmla="*/ 0 h 720169"/>
                <a:gd name="connsiteX2" fmla="*/ 3246591 w 3246591"/>
                <a:gd name="connsiteY2" fmla="*/ 720169 h 720169"/>
                <a:gd name="connsiteX3" fmla="*/ 0 w 3246591"/>
                <a:gd name="connsiteY3" fmla="*/ 720169 h 720169"/>
                <a:gd name="connsiteX4" fmla="*/ 0 w 3246591"/>
                <a:gd name="connsiteY4" fmla="*/ 0 h 72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591" h="720169">
                  <a:moveTo>
                    <a:pt x="0" y="0"/>
                  </a:moveTo>
                  <a:lnTo>
                    <a:pt x="3246591" y="0"/>
                  </a:lnTo>
                  <a:lnTo>
                    <a:pt x="3246591" y="720169"/>
                  </a:lnTo>
                  <a:lnTo>
                    <a:pt x="0" y="720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B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9525" rIns="108000" bIns="9525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OO1.</a:t>
              </a:r>
              <a:r>
                <a:rPr lang="en-US" sz="1400" kern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Support transnational research and innovation activities</a:t>
              </a:r>
              <a:endParaRPr lang="de-DE" sz="1400" kern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6050496" y="2254054"/>
              <a:ext cx="2841984" cy="380139"/>
            </a:xfrm>
            <a:custGeom>
              <a:avLst/>
              <a:gdLst>
                <a:gd name="connsiteX0" fmla="*/ 0 w 3246591"/>
                <a:gd name="connsiteY0" fmla="*/ 0 h 497253"/>
                <a:gd name="connsiteX1" fmla="*/ 3246591 w 3246591"/>
                <a:gd name="connsiteY1" fmla="*/ 0 h 497253"/>
                <a:gd name="connsiteX2" fmla="*/ 3246591 w 3246591"/>
                <a:gd name="connsiteY2" fmla="*/ 497253 h 497253"/>
                <a:gd name="connsiteX3" fmla="*/ 0 w 3246591"/>
                <a:gd name="connsiteY3" fmla="*/ 497253 h 497253"/>
                <a:gd name="connsiteX4" fmla="*/ 0 w 3246591"/>
                <a:gd name="connsiteY4" fmla="*/ 0 h 49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591" h="497253">
                  <a:moveTo>
                    <a:pt x="0" y="0"/>
                  </a:moveTo>
                  <a:lnTo>
                    <a:pt x="3246591" y="0"/>
                  </a:lnTo>
                  <a:lnTo>
                    <a:pt x="3246591" y="497253"/>
                  </a:lnTo>
                  <a:lnTo>
                    <a:pt x="0" y="497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B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9525" rIns="108000" bIns="9525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OO2. </a:t>
              </a:r>
              <a:r>
                <a:rPr lang="en-US" sz="1400" b="0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Support research in and on </a:t>
              </a:r>
              <a:r>
                <a:rPr lang="en-US" sz="1400" b="0" kern="1200" dirty="0" smtClean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LLs</a:t>
              </a:r>
              <a:endParaRPr lang="de-DE" sz="1400" b="0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6050496" y="2708920"/>
              <a:ext cx="2841984" cy="550800"/>
            </a:xfrm>
            <a:custGeom>
              <a:avLst/>
              <a:gdLst>
                <a:gd name="connsiteX0" fmla="*/ 0 w 3246591"/>
                <a:gd name="connsiteY0" fmla="*/ 0 h 493432"/>
                <a:gd name="connsiteX1" fmla="*/ 3246591 w 3246591"/>
                <a:gd name="connsiteY1" fmla="*/ 0 h 493432"/>
                <a:gd name="connsiteX2" fmla="*/ 3246591 w 3246591"/>
                <a:gd name="connsiteY2" fmla="*/ 493432 h 493432"/>
                <a:gd name="connsiteX3" fmla="*/ 0 w 3246591"/>
                <a:gd name="connsiteY3" fmla="*/ 493432 h 493432"/>
                <a:gd name="connsiteX4" fmla="*/ 0 w 3246591"/>
                <a:gd name="connsiteY4" fmla="*/ 0 h 4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591" h="493432">
                  <a:moveTo>
                    <a:pt x="0" y="0"/>
                  </a:moveTo>
                  <a:lnTo>
                    <a:pt x="3246591" y="0"/>
                  </a:lnTo>
                  <a:lnTo>
                    <a:pt x="3246591" y="493432"/>
                  </a:lnTo>
                  <a:lnTo>
                    <a:pt x="0" y="493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B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9525" rIns="108000" bIns="9525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OO3. </a:t>
              </a:r>
              <a:r>
                <a:rPr lang="en-US" sz="1400" b="0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Build and organi</a:t>
              </a:r>
              <a:r>
                <a:rPr lang="en-CA" sz="1400" b="0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</a:t>
              </a:r>
              <a:r>
                <a:rPr lang="en-US" sz="1400" b="0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 a </a:t>
              </a:r>
              <a:r>
                <a:rPr lang="en-US" sz="1400" b="0" kern="1200" dirty="0" smtClean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European network of new and existing LLs</a:t>
              </a:r>
              <a:endParaRPr lang="de-DE" sz="1400" b="0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6051393" y="3325894"/>
              <a:ext cx="2841984" cy="550800"/>
            </a:xfrm>
            <a:custGeom>
              <a:avLst/>
              <a:gdLst>
                <a:gd name="connsiteX0" fmla="*/ 0 w 3246591"/>
                <a:gd name="connsiteY0" fmla="*/ 0 h 400102"/>
                <a:gd name="connsiteX1" fmla="*/ 3246591 w 3246591"/>
                <a:gd name="connsiteY1" fmla="*/ 0 h 400102"/>
                <a:gd name="connsiteX2" fmla="*/ 3246591 w 3246591"/>
                <a:gd name="connsiteY2" fmla="*/ 400102 h 400102"/>
                <a:gd name="connsiteX3" fmla="*/ 0 w 3246591"/>
                <a:gd name="connsiteY3" fmla="*/ 400102 h 400102"/>
                <a:gd name="connsiteX4" fmla="*/ 0 w 3246591"/>
                <a:gd name="connsiteY4" fmla="*/ 0 h 40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591" h="400102">
                  <a:moveTo>
                    <a:pt x="0" y="0"/>
                  </a:moveTo>
                  <a:lnTo>
                    <a:pt x="3246591" y="0"/>
                  </a:lnTo>
                  <a:lnTo>
                    <a:pt x="3246591" y="400102"/>
                  </a:lnTo>
                  <a:lnTo>
                    <a:pt x="0" y="400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B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9525" rIns="108000" bIns="9525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OO4. </a:t>
              </a:r>
              <a:r>
                <a:rPr lang="en-US" sz="1400" b="0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Build </a:t>
              </a:r>
              <a:r>
                <a:rPr lang="en-US" sz="1400" b="0" kern="1200" dirty="0" smtClean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capacities of various actors</a:t>
              </a:r>
              <a:endParaRPr lang="de-DE" sz="1400" b="0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6050496" y="3951421"/>
              <a:ext cx="2841984" cy="504410"/>
            </a:xfrm>
            <a:custGeom>
              <a:avLst/>
              <a:gdLst>
                <a:gd name="connsiteX0" fmla="*/ 0 w 3246591"/>
                <a:gd name="connsiteY0" fmla="*/ 0 h 659810"/>
                <a:gd name="connsiteX1" fmla="*/ 3246591 w 3246591"/>
                <a:gd name="connsiteY1" fmla="*/ 0 h 659810"/>
                <a:gd name="connsiteX2" fmla="*/ 3246591 w 3246591"/>
                <a:gd name="connsiteY2" fmla="*/ 659810 h 659810"/>
                <a:gd name="connsiteX3" fmla="*/ 0 w 3246591"/>
                <a:gd name="connsiteY3" fmla="*/ 659810 h 659810"/>
                <a:gd name="connsiteX4" fmla="*/ 0 w 3246591"/>
                <a:gd name="connsiteY4" fmla="*/ 0 h 65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591" h="659810">
                  <a:moveTo>
                    <a:pt x="0" y="0"/>
                  </a:moveTo>
                  <a:lnTo>
                    <a:pt x="3246591" y="0"/>
                  </a:lnTo>
                  <a:lnTo>
                    <a:pt x="3246591" y="659810"/>
                  </a:lnTo>
                  <a:lnTo>
                    <a:pt x="0" y="659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B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9525" rIns="108000" bIns="9525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OO5. </a:t>
              </a:r>
              <a:r>
                <a:rPr lang="en-US" sz="1400" b="0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Improve access to and use of services provided by RI</a:t>
              </a:r>
              <a:r>
                <a:rPr lang="en-CA" sz="1400" b="0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</a:t>
              </a:r>
              <a:endParaRPr lang="de-DE" sz="1400" b="0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6055491" y="4518591"/>
              <a:ext cx="2841984" cy="680389"/>
            </a:xfrm>
            <a:custGeom>
              <a:avLst/>
              <a:gdLst>
                <a:gd name="connsiteX0" fmla="*/ 0 w 3246591"/>
                <a:gd name="connsiteY0" fmla="*/ 0 h 751328"/>
                <a:gd name="connsiteX1" fmla="*/ 3246591 w 3246591"/>
                <a:gd name="connsiteY1" fmla="*/ 0 h 751328"/>
                <a:gd name="connsiteX2" fmla="*/ 3246591 w 3246591"/>
                <a:gd name="connsiteY2" fmla="*/ 751328 h 751328"/>
                <a:gd name="connsiteX3" fmla="*/ 0 w 3246591"/>
                <a:gd name="connsiteY3" fmla="*/ 751328 h 751328"/>
                <a:gd name="connsiteX4" fmla="*/ 0 w 3246591"/>
                <a:gd name="connsiteY4" fmla="*/ 0 h 75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591" h="751328">
                  <a:moveTo>
                    <a:pt x="0" y="0"/>
                  </a:moveTo>
                  <a:lnTo>
                    <a:pt x="3246591" y="0"/>
                  </a:lnTo>
                  <a:lnTo>
                    <a:pt x="3246591" y="751328"/>
                  </a:lnTo>
                  <a:lnTo>
                    <a:pt x="0" y="751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B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9525" rIns="108000" bIns="9525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OO6. </a:t>
              </a:r>
              <a:r>
                <a:rPr lang="en-US" sz="1400" b="0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Set up a framework, data management, indicators, and tools to monitor </a:t>
              </a:r>
              <a:r>
                <a:rPr lang="en-CA" sz="1400" b="0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AE</a:t>
              </a:r>
              <a:r>
                <a:rPr lang="en-US" sz="1400" b="0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transition</a:t>
              </a:r>
              <a:endParaRPr lang="de-DE" sz="1400" b="0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6050496" y="5270549"/>
              <a:ext cx="2841984" cy="680400"/>
            </a:xfrm>
            <a:custGeom>
              <a:avLst/>
              <a:gdLst>
                <a:gd name="connsiteX0" fmla="*/ 0 w 3246591"/>
                <a:gd name="connsiteY0" fmla="*/ 0 h 712042"/>
                <a:gd name="connsiteX1" fmla="*/ 3246591 w 3246591"/>
                <a:gd name="connsiteY1" fmla="*/ 0 h 712042"/>
                <a:gd name="connsiteX2" fmla="*/ 3246591 w 3246591"/>
                <a:gd name="connsiteY2" fmla="*/ 712042 h 712042"/>
                <a:gd name="connsiteX3" fmla="*/ 0 w 3246591"/>
                <a:gd name="connsiteY3" fmla="*/ 712042 h 712042"/>
                <a:gd name="connsiteX4" fmla="*/ 0 w 3246591"/>
                <a:gd name="connsiteY4" fmla="*/ 0 h 71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591" h="712042">
                  <a:moveTo>
                    <a:pt x="0" y="0"/>
                  </a:moveTo>
                  <a:lnTo>
                    <a:pt x="3246591" y="0"/>
                  </a:lnTo>
                  <a:lnTo>
                    <a:pt x="3246591" y="712042"/>
                  </a:lnTo>
                  <a:lnTo>
                    <a:pt x="0" y="7120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B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9525" rIns="108000" bIns="9525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OO7. </a:t>
              </a:r>
              <a:r>
                <a:rPr lang="en-CA" sz="1400" b="0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Design and </a:t>
              </a:r>
              <a:r>
                <a:rPr lang="en-US" sz="1400" b="0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implement communication and dissemination activities</a:t>
              </a:r>
              <a:endParaRPr lang="de-DE" sz="1400" b="0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6050496" y="6022518"/>
              <a:ext cx="2841984" cy="542115"/>
            </a:xfrm>
            <a:custGeom>
              <a:avLst/>
              <a:gdLst>
                <a:gd name="connsiteX0" fmla="*/ 0 w 3246591"/>
                <a:gd name="connsiteY0" fmla="*/ 0 h 709132"/>
                <a:gd name="connsiteX1" fmla="*/ 3246591 w 3246591"/>
                <a:gd name="connsiteY1" fmla="*/ 0 h 709132"/>
                <a:gd name="connsiteX2" fmla="*/ 3246591 w 3246591"/>
                <a:gd name="connsiteY2" fmla="*/ 709132 h 709132"/>
                <a:gd name="connsiteX3" fmla="*/ 0 w 3246591"/>
                <a:gd name="connsiteY3" fmla="*/ 709132 h 709132"/>
                <a:gd name="connsiteX4" fmla="*/ 0 w 3246591"/>
                <a:gd name="connsiteY4" fmla="*/ 0 h 70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591" h="709132">
                  <a:moveTo>
                    <a:pt x="0" y="0"/>
                  </a:moveTo>
                  <a:lnTo>
                    <a:pt x="3246591" y="0"/>
                  </a:lnTo>
                  <a:lnTo>
                    <a:pt x="3246591" y="709132"/>
                  </a:lnTo>
                  <a:lnTo>
                    <a:pt x="0" y="709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BB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9525" rIns="108000" bIns="9525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OO8. </a:t>
              </a:r>
              <a:r>
                <a:rPr lang="en-US" sz="1400" b="0" kern="1200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Put in place mechanisms for science-policy dialogue</a:t>
              </a:r>
              <a:endParaRPr lang="de-DE" sz="1400" b="0" kern="1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61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a </a:t>
            </a:r>
            <a:r>
              <a:rPr lang="de-DE" dirty="0" err="1" smtClean="0"/>
              <a:t>nutshell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Large-scale </a:t>
            </a:r>
            <a:r>
              <a:rPr lang="en-US" dirty="0"/>
              <a:t>European research and innovation </a:t>
            </a:r>
            <a:r>
              <a:rPr lang="en-US" dirty="0" smtClean="0"/>
              <a:t>endeavor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an </a:t>
            </a:r>
            <a:r>
              <a:rPr lang="en-US" dirty="0" smtClean="0"/>
              <a:t>agricultural </a:t>
            </a:r>
            <a:r>
              <a:rPr lang="en-US" dirty="0"/>
              <a:t>sector </a:t>
            </a:r>
            <a:r>
              <a:rPr lang="en-US" dirty="0" smtClean="0"/>
              <a:t>to </a:t>
            </a:r>
            <a:r>
              <a:rPr lang="en-US" dirty="0"/>
              <a:t>meet </a:t>
            </a:r>
            <a:r>
              <a:rPr lang="en-US" dirty="0" smtClean="0"/>
              <a:t>targets and challenges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 smtClean="0"/>
              <a:t>Agroecology</a:t>
            </a:r>
            <a:r>
              <a:rPr lang="en-US" dirty="0"/>
              <a:t> (AE) as a promising approach</a:t>
            </a:r>
            <a:endParaRPr lang="en-US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Real-life testing and experimentation </a:t>
            </a:r>
            <a:r>
              <a:rPr lang="en-US" dirty="0" smtClean="0"/>
              <a:t>environments (Living Labs: LLs)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Research </a:t>
            </a:r>
            <a:r>
              <a:rPr lang="en-US" dirty="0" smtClean="0"/>
              <a:t>Infrastructures (RIs) </a:t>
            </a:r>
            <a:r>
              <a:rPr lang="en-US" dirty="0"/>
              <a:t>making </a:t>
            </a:r>
            <a:r>
              <a:rPr lang="en-US" dirty="0" smtClean="0"/>
              <a:t>scientific knowledge available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Pool </a:t>
            </a:r>
            <a:r>
              <a:rPr lang="en-US" dirty="0"/>
              <a:t>the resources of the EC and the states involved to fund high-level </a:t>
            </a:r>
            <a:r>
              <a:rPr lang="en-US" dirty="0" smtClean="0"/>
              <a:t>research: 150m€/150m€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70 partners from 26 countries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Basis: </a:t>
            </a:r>
            <a:r>
              <a:rPr lang="en-US" dirty="0" smtClean="0">
                <a:hlinkClick r:id="rId3"/>
              </a:rPr>
              <a:t>dossier</a:t>
            </a:r>
            <a:r>
              <a:rPr lang="en-US" dirty="0" smtClean="0"/>
              <a:t> and </a:t>
            </a:r>
            <a:r>
              <a:rPr lang="en-US" dirty="0" smtClean="0">
                <a:hlinkClick r:id="rId4"/>
              </a:rPr>
              <a:t>SRIA</a:t>
            </a:r>
            <a:r>
              <a:rPr lang="en-US" dirty="0" smtClean="0"/>
              <a:t> delivered by SCAR-AE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22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expected</a:t>
            </a:r>
            <a:r>
              <a:rPr lang="de-DE" dirty="0" smtClean="0"/>
              <a:t> </a:t>
            </a:r>
            <a:r>
              <a:rPr lang="de-DE" dirty="0" err="1" smtClean="0"/>
              <a:t>impacts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achieved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063398"/>
              </p:ext>
            </p:extLst>
          </p:nvPr>
        </p:nvGraphicFramePr>
        <p:xfrm>
          <a:off x="576263" y="2060848"/>
          <a:ext cx="8229600" cy="4297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1987069463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none" strike="noStrike" kern="1200" baseline="0" dirty="0" smtClean="0"/>
                        <a:t>A. Scientific (by 2030-2035) </a:t>
                      </a:r>
                      <a:endParaRPr lang="en-GB" sz="12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5747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i="1" u="none" strike="noStrike" kern="1200" baseline="0" dirty="0" smtClean="0"/>
                        <a:t>Expected Impact 1: </a:t>
                      </a:r>
                      <a:r>
                        <a:rPr lang="en-GB" sz="1200" b="1" u="none" strike="noStrike" kern="1200" baseline="0" dirty="0" smtClean="0"/>
                        <a:t>State-of-the-art science</a:t>
                      </a:r>
                      <a:r>
                        <a:rPr lang="en-GB" sz="1200" u="none" strike="noStrike" kern="1200" baseline="0" dirty="0" smtClean="0"/>
                        <a:t>, research and innovation unlock the transition to </a:t>
                      </a:r>
                      <a:r>
                        <a:rPr lang="en-GB" sz="1200" u="none" strike="noStrike" kern="1200" baseline="0" dirty="0" err="1" smtClean="0"/>
                        <a:t>agroecology</a:t>
                      </a:r>
                      <a:r>
                        <a:rPr lang="en-GB" sz="1200" u="none" strike="noStrike" kern="1200" baseline="0" dirty="0" smtClean="0"/>
                        <a:t>. 	</a:t>
                      </a:r>
                      <a:endParaRPr lang="en-GB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585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i="1" u="none" strike="noStrike" kern="1200" baseline="0" dirty="0" smtClean="0"/>
                        <a:t>Expected Impact 2: </a:t>
                      </a:r>
                      <a:r>
                        <a:rPr lang="en-GB" sz="1200" u="none" strike="noStrike" kern="1200" baseline="0" dirty="0" smtClean="0"/>
                        <a:t>More evidence-based, open, flexible, participatory and risk </a:t>
                      </a:r>
                      <a:r>
                        <a:rPr lang="en-GB" sz="1200" b="0" u="none" strike="noStrike" kern="1200" baseline="0" dirty="0" smtClean="0"/>
                        <a:t>sharing</a:t>
                      </a:r>
                      <a:r>
                        <a:rPr lang="en-GB" sz="1200" b="1" u="none" strike="noStrike" kern="1200" baseline="0" dirty="0" smtClean="0"/>
                        <a:t> policies enable transformative changes </a:t>
                      </a:r>
                      <a:r>
                        <a:rPr lang="en-GB" sz="1200" u="none" strike="noStrike" kern="1200" baseline="0" dirty="0" smtClean="0"/>
                        <a:t>in farming systems. 	</a:t>
                      </a:r>
                      <a:endParaRPr lang="en-GB" sz="12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8664"/>
                  </a:ext>
                </a:extLst>
              </a:tr>
              <a:tr h="146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kern="1200" baseline="0" dirty="0" smtClean="0">
                          <a:solidFill>
                            <a:schemeClr val="bg1"/>
                          </a:solidFill>
                        </a:rPr>
                        <a:t>B. Societal including environmental (by 2040) 	</a:t>
                      </a:r>
                      <a:endParaRPr lang="en-GB" sz="12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552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u="none" strike="noStrike" kern="1200" baseline="0" dirty="0" smtClean="0"/>
                        <a:t>Expected Impact 3: </a:t>
                      </a:r>
                      <a:r>
                        <a:rPr lang="en-GB" sz="1200" b="1" u="none" strike="noStrike" kern="1200" baseline="0" dirty="0" smtClean="0"/>
                        <a:t>Agricultural sector and rural areas are prosperous</a:t>
                      </a:r>
                      <a:r>
                        <a:rPr lang="en-GB" sz="1200" u="none" strike="noStrike" kern="1200" baseline="0" dirty="0" smtClean="0"/>
                        <a:t>, attractive to young generations and connected to the rest of society. 	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123064"/>
                  </a:ext>
                </a:extLst>
              </a:tr>
              <a:tr h="134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u="none" strike="noStrike" kern="1200" baseline="0" dirty="0" smtClean="0"/>
                        <a:t>Expected Impact 4: </a:t>
                      </a:r>
                      <a:r>
                        <a:rPr lang="en-GB" sz="1200" u="none" strike="noStrike" kern="1200" baseline="0" dirty="0" smtClean="0"/>
                        <a:t>Stronger </a:t>
                      </a:r>
                      <a:r>
                        <a:rPr lang="en-GB" sz="1200" b="1" u="none" strike="noStrike" kern="1200" baseline="0" dirty="0" smtClean="0"/>
                        <a:t>social capital</a:t>
                      </a:r>
                      <a:r>
                        <a:rPr lang="en-GB" sz="1200" u="none" strike="noStrike" kern="1200" baseline="0" dirty="0" smtClean="0"/>
                        <a:t>, values, networks, skills and awareness of </a:t>
                      </a:r>
                      <a:r>
                        <a:rPr lang="en-GB" sz="1200" u="none" strike="noStrike" kern="1200" baseline="0" dirty="0" err="1" smtClean="0"/>
                        <a:t>agroecology</a:t>
                      </a:r>
                      <a:r>
                        <a:rPr lang="en-GB" sz="1200" u="none" strike="noStrike" kern="1200" baseline="0" dirty="0" smtClean="0"/>
                        <a:t>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321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u="none" strike="noStrike" kern="1200" baseline="0" dirty="0" smtClean="0"/>
                        <a:t>Expected Impact 5: </a:t>
                      </a:r>
                      <a:r>
                        <a:rPr lang="en-GB" sz="1200" u="none" strike="noStrike" kern="1200" baseline="0" dirty="0" smtClean="0"/>
                        <a:t>Agroecological farming practices provide maximum </a:t>
                      </a:r>
                      <a:r>
                        <a:rPr lang="en-GB" sz="1200" b="1" u="none" strike="noStrike" kern="1200" baseline="0" dirty="0" smtClean="0"/>
                        <a:t>positive contribution </a:t>
                      </a:r>
                      <a:r>
                        <a:rPr lang="en-GB" sz="1200" u="none" strike="noStrike" kern="1200" baseline="0" dirty="0" smtClean="0"/>
                        <a:t>to biodiversity, climate and the environment, creating circular and sustainable farming systems.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223987"/>
                  </a:ext>
                </a:extLst>
              </a:tr>
              <a:tr h="1234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kern="1200" baseline="0" dirty="0" smtClean="0">
                          <a:solidFill>
                            <a:schemeClr val="bg1"/>
                          </a:solidFill>
                        </a:rPr>
                        <a:t>C. Economic &amp; technological (by 2040) 	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894504"/>
                  </a:ext>
                </a:extLst>
              </a:tr>
              <a:tr h="137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u="none" strike="noStrike" kern="1200" baseline="0" dirty="0" smtClean="0"/>
                        <a:t>Expected Impact 6: </a:t>
                      </a:r>
                      <a:r>
                        <a:rPr lang="en-GB" sz="1200" u="none" strike="noStrike" kern="1200" baseline="0" dirty="0" err="1" smtClean="0"/>
                        <a:t>Agroecology</a:t>
                      </a:r>
                      <a:r>
                        <a:rPr lang="en-GB" sz="1200" u="none" strike="noStrike" kern="1200" baseline="0" dirty="0" smtClean="0"/>
                        <a:t>-based farming is </a:t>
                      </a:r>
                      <a:r>
                        <a:rPr lang="en-GB" sz="1200" b="1" u="none" strike="noStrike" kern="1200" baseline="0" dirty="0" smtClean="0"/>
                        <a:t>economically</a:t>
                      </a:r>
                      <a:r>
                        <a:rPr lang="en-GB" sz="1200" u="none" strike="noStrike" kern="1200" baseline="0" dirty="0" smtClean="0"/>
                        <a:t> viable.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387741"/>
                  </a:ext>
                </a:extLst>
              </a:tr>
              <a:tr h="366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u="none" strike="noStrike" kern="1200" baseline="0" dirty="0" smtClean="0"/>
                        <a:t>Expected Impact 7:</a:t>
                      </a:r>
                      <a:r>
                        <a:rPr lang="en-GB" sz="1200" u="none" strike="noStrike" kern="1200" baseline="0" dirty="0" smtClean="0"/>
                        <a:t> Agroecological farming systems and related </a:t>
                      </a:r>
                      <a:r>
                        <a:rPr lang="en-GB" sz="1200" b="1" u="none" strike="noStrike" kern="1200" baseline="0" dirty="0" smtClean="0"/>
                        <a:t>value chains </a:t>
                      </a:r>
                      <a:r>
                        <a:rPr lang="en-GB" sz="1200" u="none" strike="noStrike" kern="1200" baseline="0" dirty="0" smtClean="0"/>
                        <a:t>are resilient, productive, place-sensitive, widespread, and contribute to ensuring </a:t>
                      </a:r>
                      <a:r>
                        <a:rPr lang="en-GB" sz="1200" b="1" u="none" strike="noStrike" kern="1200" baseline="0" dirty="0" smtClean="0"/>
                        <a:t>European food security</a:t>
                      </a:r>
                      <a:r>
                        <a:rPr lang="en-GB" sz="1200" u="none" strike="noStrike" kern="1200" baseline="0" dirty="0" smtClean="0"/>
                        <a:t>, without compromising global food security, livelihoods and environment.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223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u="none" strike="noStrike" kern="1200" baseline="0" dirty="0" smtClean="0"/>
                        <a:t>Expected Impact 8: </a:t>
                      </a:r>
                      <a:r>
                        <a:rPr lang="en-GB" sz="1200" u="none" strike="noStrike" kern="1200" baseline="0" dirty="0" smtClean="0"/>
                        <a:t>Through Living Labs and networking of Living Labs, </a:t>
                      </a:r>
                      <a:r>
                        <a:rPr lang="en-GB" sz="1200" b="1" u="none" strike="noStrike" kern="1200" baseline="0" dirty="0" smtClean="0"/>
                        <a:t>farmers are empowered </a:t>
                      </a:r>
                      <a:r>
                        <a:rPr lang="en-GB" sz="1200" u="none" strike="noStrike" kern="1200" baseline="0" dirty="0" smtClean="0"/>
                        <a:t>and equipped with relevant knowledge and social, organisational and technological tools while supported by competent and independent advisory services to drive and scale up the transition towards </a:t>
                      </a:r>
                      <a:r>
                        <a:rPr lang="en-GB" sz="1200" u="none" strike="noStrike" kern="1200" baseline="0" dirty="0" err="1" smtClean="0"/>
                        <a:t>agroecology</a:t>
                      </a:r>
                      <a:r>
                        <a:rPr lang="en-GB" sz="1200" u="none" strike="noStrike" kern="1200" baseline="0" dirty="0" smtClean="0"/>
                        <a:t>.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905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2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AB27A0-33CE-42E0-8EC1-7DF4BAE7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 Demi"/>
              </a:rPr>
              <a:t>Instruments </a:t>
            </a:r>
            <a:r>
              <a:rPr lang="en-US" dirty="0" smtClean="0">
                <a:latin typeface="Avenir Next LT Pro Demi"/>
              </a:rPr>
              <a:t>| </a:t>
            </a:r>
            <a:r>
              <a:rPr lang="en-US" dirty="0">
                <a:latin typeface="Avenir Next LT Pro Demi"/>
              </a:rPr>
              <a:t>Living </a:t>
            </a:r>
            <a:r>
              <a:rPr lang="en-US" dirty="0" smtClean="0">
                <a:latin typeface="Avenir Next LT Pro Demi"/>
              </a:rPr>
              <a:t>Labs (LL</a:t>
            </a:r>
            <a:r>
              <a:rPr lang="en-US" sz="1600" dirty="0" smtClean="0">
                <a:latin typeface="Avenir Next LT Pro Demi"/>
              </a:rPr>
              <a:t>s</a:t>
            </a:r>
            <a:r>
              <a:rPr lang="en-US" dirty="0" smtClean="0">
                <a:latin typeface="Avenir Next LT Pro Demi"/>
              </a:rPr>
              <a:t>)</a:t>
            </a:r>
            <a:endParaRPr lang="nl-BE" dirty="0">
              <a:latin typeface="Avenir Next LT Pro Demi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199" y="2204864"/>
            <a:ext cx="8075613" cy="3417888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ENoLL‘s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five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key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elements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LLs:</a:t>
            </a:r>
          </a:p>
          <a:p>
            <a:pPr>
              <a:buClr>
                <a:schemeClr val="accent3">
                  <a:lumMod val="50000"/>
                </a:schemeClr>
              </a:buClr>
              <a:buFont typeface="+mj-lt"/>
              <a:buAutoNum type="arabicParenR"/>
            </a:pPr>
            <a:r>
              <a:rPr lang="de-DE" sz="1600" dirty="0" err="1" smtClean="0">
                <a:solidFill>
                  <a:schemeClr val="tx1"/>
                </a:solidFill>
              </a:rPr>
              <a:t>Active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user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involvement</a:t>
            </a:r>
            <a:r>
              <a:rPr lang="de-DE" sz="1600" dirty="0" smtClean="0">
                <a:solidFill>
                  <a:schemeClr val="tx1"/>
                </a:solidFill>
              </a:rPr>
              <a:t>,</a:t>
            </a:r>
          </a:p>
          <a:p>
            <a:pPr>
              <a:buClr>
                <a:schemeClr val="accent3">
                  <a:lumMod val="50000"/>
                </a:schemeClr>
              </a:buClr>
              <a:buFont typeface="+mj-lt"/>
              <a:buAutoNum type="arabicParenR"/>
            </a:pPr>
            <a:r>
              <a:rPr lang="de-DE" sz="1600" dirty="0" smtClean="0">
                <a:solidFill>
                  <a:schemeClr val="tx1"/>
                </a:solidFill>
              </a:rPr>
              <a:t>Real-</a:t>
            </a:r>
            <a:r>
              <a:rPr lang="de-DE" sz="1600" dirty="0" err="1" smtClean="0">
                <a:solidFill>
                  <a:schemeClr val="tx1"/>
                </a:solidFill>
              </a:rPr>
              <a:t>life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setting</a:t>
            </a:r>
            <a:r>
              <a:rPr lang="de-DE" sz="1600" dirty="0" smtClean="0">
                <a:solidFill>
                  <a:schemeClr val="tx1"/>
                </a:solidFill>
              </a:rPr>
              <a:t>,</a:t>
            </a:r>
          </a:p>
          <a:p>
            <a:pPr>
              <a:buClr>
                <a:schemeClr val="accent3">
                  <a:lumMod val="50000"/>
                </a:schemeClr>
              </a:buClr>
              <a:buFont typeface="+mj-lt"/>
              <a:buAutoNum type="arabicParenR"/>
            </a:pPr>
            <a:r>
              <a:rPr lang="de-DE" sz="1600" dirty="0" smtClean="0">
                <a:solidFill>
                  <a:schemeClr val="tx1"/>
                </a:solidFill>
              </a:rPr>
              <a:t>Multi-</a:t>
            </a:r>
            <a:r>
              <a:rPr lang="de-DE" sz="1600" dirty="0" err="1" smtClean="0">
                <a:solidFill>
                  <a:schemeClr val="tx1"/>
                </a:solidFill>
              </a:rPr>
              <a:t>stakeholder</a:t>
            </a:r>
            <a:r>
              <a:rPr lang="de-DE" sz="1600" dirty="0" smtClean="0">
                <a:solidFill>
                  <a:schemeClr val="tx1"/>
                </a:solidFill>
              </a:rPr>
              <a:t>,</a:t>
            </a:r>
          </a:p>
          <a:p>
            <a:pPr>
              <a:buClr>
                <a:schemeClr val="accent3">
                  <a:lumMod val="50000"/>
                </a:schemeClr>
              </a:buClr>
              <a:buFont typeface="+mj-lt"/>
              <a:buAutoNum type="arabicParenR"/>
            </a:pPr>
            <a:r>
              <a:rPr lang="de-DE" sz="1600" dirty="0" smtClean="0">
                <a:solidFill>
                  <a:schemeClr val="tx1"/>
                </a:solidFill>
              </a:rPr>
              <a:t>Multi-</a:t>
            </a:r>
            <a:r>
              <a:rPr lang="de-DE" sz="1600" dirty="0" err="1" smtClean="0">
                <a:solidFill>
                  <a:schemeClr val="tx1"/>
                </a:solidFill>
              </a:rPr>
              <a:t>method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approach</a:t>
            </a:r>
            <a:r>
              <a:rPr lang="de-DE" sz="1600" dirty="0" smtClean="0">
                <a:solidFill>
                  <a:schemeClr val="tx1"/>
                </a:solidFill>
              </a:rPr>
              <a:t>,</a:t>
            </a:r>
          </a:p>
          <a:p>
            <a:pPr>
              <a:buClr>
                <a:schemeClr val="accent3">
                  <a:lumMod val="50000"/>
                </a:schemeClr>
              </a:buClr>
              <a:buFont typeface="+mj-lt"/>
              <a:buAutoNum type="arabicParenR"/>
            </a:pPr>
            <a:r>
              <a:rPr lang="de-DE" sz="1600" dirty="0" smtClean="0">
                <a:solidFill>
                  <a:schemeClr val="tx1"/>
                </a:solidFill>
              </a:rPr>
              <a:t>Co-</a:t>
            </a:r>
            <a:r>
              <a:rPr lang="de-DE" sz="1600" dirty="0" err="1" smtClean="0">
                <a:solidFill>
                  <a:schemeClr val="tx1"/>
                </a:solidFill>
              </a:rPr>
              <a:t>Creation</a:t>
            </a:r>
            <a:r>
              <a:rPr lang="de-DE" sz="1600" dirty="0" smtClean="0">
                <a:solidFill>
                  <a:schemeClr val="tx1"/>
                </a:solidFill>
              </a:rPr>
              <a:t> (i.e. </a:t>
            </a:r>
            <a:r>
              <a:rPr lang="de-DE" sz="1600" dirty="0" err="1" smtClean="0">
                <a:solidFill>
                  <a:schemeClr val="tx1"/>
                </a:solidFill>
              </a:rPr>
              <a:t>iterations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design </a:t>
            </a:r>
            <a:r>
              <a:rPr lang="de-DE" sz="1600" dirty="0" err="1" smtClean="0">
                <a:solidFill>
                  <a:schemeClr val="tx1"/>
                </a:solidFill>
              </a:rPr>
              <a:t>cycles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with</a:t>
            </a:r>
            <a:r>
              <a:rPr lang="de-DE" sz="1600" dirty="0" smtClean="0">
                <a:solidFill>
                  <a:schemeClr val="tx1"/>
                </a:solidFill>
              </a:rPr>
              <a:t/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different </a:t>
            </a:r>
            <a:r>
              <a:rPr lang="de-DE" sz="1600" dirty="0" err="1" smtClean="0">
                <a:solidFill>
                  <a:schemeClr val="tx1"/>
                </a:solidFill>
              </a:rPr>
              <a:t>sets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of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stakeholders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AE LLs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</a:rPr>
              <a:t>features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400050" indent="-400050">
              <a:buClr>
                <a:schemeClr val="accent1">
                  <a:lumMod val="75000"/>
                </a:schemeClr>
              </a:buClr>
              <a:buFont typeface="+mj-lt"/>
              <a:buAutoNum type="romanLcPeriod"/>
            </a:pPr>
            <a:r>
              <a:rPr lang="de-DE" sz="1600" dirty="0" err="1">
                <a:solidFill>
                  <a:schemeClr val="tx1"/>
                </a:solidFill>
              </a:rPr>
              <a:t>Very</a:t>
            </a:r>
            <a:r>
              <a:rPr lang="de-DE" sz="1600" dirty="0">
                <a:solidFill>
                  <a:schemeClr val="tx1"/>
                </a:solidFill>
              </a:rPr>
              <a:t> strong </a:t>
            </a:r>
            <a:r>
              <a:rPr lang="de-DE" sz="1600" dirty="0" err="1">
                <a:solidFill>
                  <a:schemeClr val="tx1"/>
                </a:solidFill>
              </a:rPr>
              <a:t>local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embeddedness</a:t>
            </a:r>
            <a:r>
              <a:rPr lang="de-DE" sz="1600" dirty="0">
                <a:solidFill>
                  <a:schemeClr val="tx1"/>
                </a:solidFill>
              </a:rPr>
              <a:t>,</a:t>
            </a:r>
          </a:p>
          <a:p>
            <a:pPr marL="400050" indent="-400050">
              <a:buClr>
                <a:schemeClr val="accent1">
                  <a:lumMod val="75000"/>
                </a:schemeClr>
              </a:buClr>
              <a:buFont typeface="+mj-lt"/>
              <a:buAutoNum type="romanLcPeriod"/>
            </a:pPr>
            <a:r>
              <a:rPr lang="de-DE" sz="1600" dirty="0">
                <a:solidFill>
                  <a:schemeClr val="tx1"/>
                </a:solidFill>
              </a:rPr>
              <a:t>Large </a:t>
            </a:r>
            <a:r>
              <a:rPr lang="de-DE" sz="1600" dirty="0" err="1">
                <a:solidFill>
                  <a:schemeClr val="tx1"/>
                </a:solidFill>
              </a:rPr>
              <a:t>diversity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of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their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origins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from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farm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to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networks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or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communities</a:t>
            </a:r>
            <a:r>
              <a:rPr lang="de-DE" sz="1600" dirty="0">
                <a:solidFill>
                  <a:schemeClr val="tx1"/>
                </a:solidFill>
              </a:rPr>
              <a:t>,</a:t>
            </a:r>
          </a:p>
          <a:p>
            <a:pPr marL="400050" indent="-400050">
              <a:buClr>
                <a:schemeClr val="accent1">
                  <a:lumMod val="75000"/>
                </a:schemeClr>
              </a:buClr>
              <a:buFont typeface="+mj-lt"/>
              <a:buAutoNum type="romanLcPeriod"/>
            </a:pPr>
            <a:r>
              <a:rPr lang="de-DE" sz="1600" dirty="0" err="1">
                <a:solidFill>
                  <a:schemeClr val="tx1"/>
                </a:solidFill>
              </a:rPr>
              <a:t>Heterogeneity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and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intensity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of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knowledge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and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innovations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needed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and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produced</a:t>
            </a:r>
            <a:r>
              <a:rPr lang="de-DE" sz="1600" dirty="0">
                <a:solidFill>
                  <a:schemeClr val="tx1"/>
                </a:solidFill>
              </a:rPr>
              <a:t> (</a:t>
            </a:r>
            <a:r>
              <a:rPr lang="de-DE" sz="1600" dirty="0" err="1">
                <a:solidFill>
                  <a:schemeClr val="tx1"/>
                </a:solidFill>
              </a:rPr>
              <a:t>from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practice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to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policies</a:t>
            </a:r>
            <a:r>
              <a:rPr lang="de-DE" sz="1600" dirty="0">
                <a:solidFill>
                  <a:schemeClr val="tx1"/>
                </a:solidFill>
              </a:rPr>
              <a:t>).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de-DE" sz="1600" dirty="0">
                <a:solidFill>
                  <a:schemeClr val="tx1"/>
                </a:solidFill>
              </a:rPr>
              <a:t>Different </a:t>
            </a:r>
            <a:r>
              <a:rPr lang="de-DE" sz="1600" dirty="0" err="1">
                <a:solidFill>
                  <a:schemeClr val="tx1"/>
                </a:solidFill>
              </a:rPr>
              <a:t>scales</a:t>
            </a:r>
            <a:r>
              <a:rPr lang="de-DE" sz="1600" dirty="0">
                <a:solidFill>
                  <a:schemeClr val="tx1"/>
                </a:solidFill>
              </a:rPr>
              <a:t>: </a:t>
            </a:r>
            <a:r>
              <a:rPr lang="de-DE" sz="1600" b="1" dirty="0" err="1">
                <a:solidFill>
                  <a:schemeClr val="tx1"/>
                </a:solidFill>
              </a:rPr>
              <a:t>farm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and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its</a:t>
            </a:r>
            <a:r>
              <a:rPr lang="de-DE" sz="1600" dirty="0">
                <a:solidFill>
                  <a:schemeClr val="tx1"/>
                </a:solidFill>
              </a:rPr>
              <a:t> immediate </a:t>
            </a:r>
            <a:r>
              <a:rPr lang="de-DE" sz="1600" dirty="0" err="1">
                <a:solidFill>
                  <a:schemeClr val="tx1"/>
                </a:solidFill>
              </a:rPr>
              <a:t>surroundings</a:t>
            </a:r>
            <a:r>
              <a:rPr lang="de-DE" sz="1600" dirty="0">
                <a:solidFill>
                  <a:schemeClr val="tx1"/>
                </a:solidFill>
              </a:rPr>
              <a:t> (</a:t>
            </a:r>
            <a:r>
              <a:rPr lang="de-DE" sz="1600" dirty="0" err="1">
                <a:solidFill>
                  <a:schemeClr val="tx1"/>
                </a:solidFill>
              </a:rPr>
              <a:t>network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of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farms</a:t>
            </a:r>
            <a:r>
              <a:rPr lang="de-DE" sz="1600" dirty="0">
                <a:solidFill>
                  <a:schemeClr val="tx1"/>
                </a:solidFill>
              </a:rPr>
              <a:t>), at 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b="1" dirty="0" err="1">
                <a:solidFill>
                  <a:schemeClr val="tx1"/>
                </a:solidFill>
              </a:rPr>
              <a:t>landscape</a:t>
            </a:r>
            <a:r>
              <a:rPr lang="de-DE" sz="1600" b="1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or</a:t>
            </a:r>
            <a:r>
              <a:rPr lang="de-DE" sz="1600" dirty="0">
                <a:solidFill>
                  <a:schemeClr val="tx1"/>
                </a:solidFill>
              </a:rPr>
              <a:t> at </a:t>
            </a:r>
            <a:r>
              <a:rPr lang="de-DE" sz="1600" dirty="0" err="1">
                <a:solidFill>
                  <a:schemeClr val="tx1"/>
                </a:solidFill>
              </a:rPr>
              <a:t>the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b="1" dirty="0">
                <a:solidFill>
                  <a:schemeClr val="tx1"/>
                </a:solidFill>
              </a:rPr>
              <a:t>regional </a:t>
            </a:r>
            <a:r>
              <a:rPr lang="de-DE" sz="1600" b="1" dirty="0" err="1">
                <a:solidFill>
                  <a:schemeClr val="tx1"/>
                </a:solidFill>
              </a:rPr>
              <a:t>level</a:t>
            </a:r>
            <a:r>
              <a:rPr lang="de-DE" sz="1600" b="1" dirty="0">
                <a:solidFill>
                  <a:schemeClr val="tx1"/>
                </a:solidFill>
              </a:rPr>
              <a:t>.</a:t>
            </a:r>
            <a:endParaRPr lang="en-GB" sz="1600" b="1" dirty="0"/>
          </a:p>
          <a:p>
            <a:pPr>
              <a:buClr>
                <a:schemeClr val="accent3">
                  <a:lumMod val="50000"/>
                </a:schemeClr>
              </a:buClr>
              <a:buFont typeface="+mj-lt"/>
              <a:buAutoNum type="arabicParenR"/>
            </a:pPr>
            <a:endParaRPr lang="de-DE" sz="1600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9" name="Inhaltsplatzhalter 5"/>
          <p:cNvPicPr>
            <a:picLocks noChangeAspect="1"/>
          </p:cNvPicPr>
          <p:nvPr/>
        </p:nvPicPr>
        <p:blipFill rotWithShape="1">
          <a:blip r:embed="rId3"/>
          <a:srcRect l="72594" b="37418"/>
          <a:stretch/>
        </p:blipFill>
        <p:spPr bwMode="auto">
          <a:xfrm>
            <a:off x="5364088" y="2132856"/>
            <a:ext cx="2901395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6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Intruments</a:t>
            </a:r>
            <a:r>
              <a:rPr lang="de-DE" dirty="0" smtClean="0"/>
              <a:t> | Research </a:t>
            </a:r>
            <a:r>
              <a:rPr lang="de-DE" dirty="0" err="1" smtClean="0"/>
              <a:t>infrastructure</a:t>
            </a:r>
            <a:r>
              <a:rPr lang="de-DE" dirty="0" smtClean="0"/>
              <a:t> (RI)</a:t>
            </a:r>
            <a:endParaRPr lang="en-GB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3417888"/>
          </a:xfrm>
        </p:spPr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Allows</a:t>
            </a:r>
            <a:r>
              <a:rPr lang="de-DE" sz="1600" dirty="0" smtClean="0"/>
              <a:t> </a:t>
            </a:r>
            <a:r>
              <a:rPr lang="de-DE" sz="1600" dirty="0" err="1" smtClean="0"/>
              <a:t>scientists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b="1" dirty="0" err="1" smtClean="0"/>
              <a:t>observe</a:t>
            </a:r>
            <a:r>
              <a:rPr lang="de-DE" sz="1600" b="1" dirty="0" smtClean="0"/>
              <a:t>, </a:t>
            </a:r>
            <a:r>
              <a:rPr lang="de-DE" sz="1600" b="1" dirty="0" err="1" smtClean="0"/>
              <a:t>experiment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/</a:t>
            </a:r>
            <a:r>
              <a:rPr lang="de-DE" sz="1600" b="1" dirty="0" err="1" smtClean="0"/>
              <a:t>or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predict</a:t>
            </a:r>
            <a:r>
              <a:rPr lang="de-DE" sz="1600" b="1" dirty="0" smtClean="0"/>
              <a:t> </a:t>
            </a:r>
            <a:r>
              <a:rPr lang="de-DE" sz="1600" dirty="0" err="1" smtClean="0"/>
              <a:t>agroecosytsem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agri</a:t>
            </a:r>
            <a:r>
              <a:rPr lang="de-DE" sz="1600" dirty="0" smtClean="0"/>
              <a:t>-food </a:t>
            </a:r>
            <a:r>
              <a:rPr lang="de-DE" sz="1600" dirty="0" err="1" smtClean="0"/>
              <a:t>redesign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Contribute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b="1" dirty="0" err="1" smtClean="0"/>
              <a:t>build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scientific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knowledge</a:t>
            </a:r>
            <a:r>
              <a:rPr lang="de-DE" sz="1600" dirty="0" smtClean="0"/>
              <a:t> on </a:t>
            </a:r>
            <a:r>
              <a:rPr lang="de-DE" sz="1600" dirty="0" err="1" smtClean="0"/>
              <a:t>agroecology</a:t>
            </a:r>
            <a:r>
              <a:rPr lang="de-DE" sz="1600" dirty="0"/>
              <a:t> </a:t>
            </a:r>
            <a:r>
              <a:rPr lang="de-DE" sz="1600" dirty="0" err="1" smtClean="0"/>
              <a:t>transition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b="1" dirty="0" err="1"/>
              <a:t>C</a:t>
            </a:r>
            <a:r>
              <a:rPr lang="de-DE" sz="1600" b="1" dirty="0" err="1" smtClean="0"/>
              <a:t>ontributes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agroecology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transition</a:t>
            </a:r>
            <a:r>
              <a:rPr lang="de-DE" sz="1600" b="1" dirty="0" smtClean="0"/>
              <a:t> </a:t>
            </a:r>
            <a:r>
              <a:rPr lang="de-DE" sz="1600" dirty="0" smtClean="0"/>
              <a:t>in </a:t>
            </a:r>
            <a:r>
              <a:rPr lang="de-DE" sz="1600" dirty="0" err="1" smtClean="0"/>
              <a:t>terms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Assessing</a:t>
            </a:r>
            <a:r>
              <a:rPr lang="de-DE" sz="1600" dirty="0" smtClean="0"/>
              <a:t> environmental, </a:t>
            </a:r>
            <a:r>
              <a:rPr lang="de-DE" sz="1600" dirty="0" err="1" smtClean="0"/>
              <a:t>social</a:t>
            </a:r>
            <a:r>
              <a:rPr lang="de-DE" sz="1600" dirty="0" smtClean="0"/>
              <a:t>, </a:t>
            </a:r>
            <a:r>
              <a:rPr lang="de-DE" sz="1600" dirty="0" err="1" smtClean="0"/>
              <a:t>economic</a:t>
            </a:r>
            <a:r>
              <a:rPr lang="de-DE" sz="1600" dirty="0" smtClean="0"/>
              <a:t> </a:t>
            </a:r>
            <a:r>
              <a:rPr lang="de-DE" sz="1600" dirty="0" err="1" smtClean="0"/>
              <a:t>impacts</a:t>
            </a:r>
            <a:endParaRPr lang="de-DE" sz="1600" dirty="0" smtClean="0"/>
          </a:p>
          <a:p>
            <a:pPr lvl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Assessing</a:t>
            </a:r>
            <a:r>
              <a:rPr lang="de-DE" sz="1600" dirty="0" smtClean="0"/>
              <a:t> </a:t>
            </a:r>
            <a:r>
              <a:rPr lang="de-DE" sz="1600" dirty="0" err="1" smtClean="0"/>
              <a:t>vulnerability</a:t>
            </a:r>
            <a:r>
              <a:rPr lang="de-DE" sz="1600" dirty="0" smtClean="0"/>
              <a:t> – </a:t>
            </a:r>
            <a:r>
              <a:rPr lang="de-DE" sz="1600" dirty="0" err="1" smtClean="0"/>
              <a:t>adaptability</a:t>
            </a:r>
            <a:r>
              <a:rPr lang="de-DE" sz="1600" dirty="0" smtClean="0"/>
              <a:t> – </a:t>
            </a:r>
            <a:r>
              <a:rPr lang="de-DE" sz="1600" dirty="0" err="1" smtClean="0"/>
              <a:t>resilience</a:t>
            </a:r>
            <a:endParaRPr lang="de-DE" sz="1600" dirty="0"/>
          </a:p>
          <a:p>
            <a:pPr lvl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Forecasting</a:t>
            </a:r>
            <a:r>
              <a:rPr lang="de-DE" sz="1600" dirty="0" smtClean="0"/>
              <a:t> </a:t>
            </a:r>
            <a:r>
              <a:rPr lang="de-DE" sz="1600" dirty="0" err="1" smtClean="0"/>
              <a:t>dynamics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b="1" dirty="0" err="1" smtClean="0"/>
              <a:t>Some</a:t>
            </a:r>
            <a:r>
              <a:rPr lang="de-DE" sz="1600" b="1" dirty="0" smtClean="0"/>
              <a:t> pan-European RIs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interest</a:t>
            </a:r>
            <a:endParaRPr lang="de-DE" sz="1600" b="1" dirty="0" smtClean="0"/>
          </a:p>
          <a:p>
            <a:pPr lvl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ANAEE: </a:t>
            </a:r>
            <a:r>
              <a:rPr lang="de-DE" sz="1600" dirty="0" err="1" smtClean="0"/>
              <a:t>soil</a:t>
            </a:r>
            <a:r>
              <a:rPr lang="de-DE" sz="1600" dirty="0" smtClean="0"/>
              <a:t>-plant-</a:t>
            </a:r>
            <a:r>
              <a:rPr lang="de-DE" sz="1600" dirty="0" err="1" smtClean="0"/>
              <a:t>atmosphere</a:t>
            </a:r>
            <a:r>
              <a:rPr lang="de-DE" sz="1600" dirty="0" smtClean="0"/>
              <a:t> </a:t>
            </a:r>
            <a:r>
              <a:rPr lang="de-DE" sz="1600" dirty="0" err="1" smtClean="0"/>
              <a:t>functioning</a:t>
            </a:r>
            <a:r>
              <a:rPr lang="de-DE" sz="1600" dirty="0"/>
              <a:t> (</a:t>
            </a:r>
            <a:r>
              <a:rPr lang="de-DE" sz="1600" dirty="0">
                <a:hlinkClick r:id="rId3"/>
              </a:rPr>
              <a:t>https://www.anaee.eu</a:t>
            </a:r>
            <a:r>
              <a:rPr lang="de-DE" sz="1600" dirty="0" smtClean="0">
                <a:hlinkClick r:id="rId3"/>
              </a:rPr>
              <a:t>/</a:t>
            </a:r>
            <a:r>
              <a:rPr lang="de-DE" sz="1600" dirty="0" smtClean="0"/>
              <a:t>)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EMPHASIS: plant </a:t>
            </a:r>
            <a:r>
              <a:rPr lang="de-DE" sz="1600" dirty="0" err="1" smtClean="0"/>
              <a:t>phenotyping</a:t>
            </a:r>
            <a:r>
              <a:rPr lang="de-DE" sz="1600" dirty="0"/>
              <a:t> (</a:t>
            </a:r>
            <a:r>
              <a:rPr lang="de-DE" sz="1600" dirty="0">
                <a:hlinkClick r:id="rId4"/>
              </a:rPr>
              <a:t>https://emphasis.plant-phenotyping.eu</a:t>
            </a:r>
            <a:r>
              <a:rPr lang="de-DE" sz="1600" dirty="0" smtClean="0">
                <a:hlinkClick r:id="rId4"/>
              </a:rPr>
              <a:t>/</a:t>
            </a:r>
            <a:r>
              <a:rPr lang="de-DE" sz="1600" dirty="0" smtClean="0"/>
              <a:t>)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eLTER</a:t>
            </a:r>
            <a:r>
              <a:rPr lang="de-DE" sz="1600" dirty="0" smtClean="0"/>
              <a:t>: </a:t>
            </a:r>
            <a:r>
              <a:rPr lang="de-DE" sz="1600" dirty="0" err="1" smtClean="0"/>
              <a:t>socio-ecosystem</a:t>
            </a:r>
            <a:r>
              <a:rPr lang="de-DE" sz="1600" dirty="0" smtClean="0"/>
              <a:t> </a:t>
            </a:r>
            <a:r>
              <a:rPr lang="de-DE" sz="1600" dirty="0" err="1" smtClean="0"/>
              <a:t>concept</a:t>
            </a:r>
            <a:r>
              <a:rPr lang="de-DE" sz="1600" dirty="0" smtClean="0"/>
              <a:t>, </a:t>
            </a:r>
            <a:r>
              <a:rPr lang="de-DE" sz="1600" dirty="0" err="1" smtClean="0"/>
              <a:t>landscape</a:t>
            </a:r>
            <a:r>
              <a:rPr lang="de-DE" sz="1600" dirty="0" smtClean="0"/>
              <a:t> </a:t>
            </a:r>
            <a:r>
              <a:rPr lang="de-DE" sz="1600" dirty="0" err="1" smtClean="0"/>
              <a:t>scale</a:t>
            </a:r>
            <a:r>
              <a:rPr lang="de-DE" sz="1600" dirty="0" smtClean="0"/>
              <a:t> – real </a:t>
            </a:r>
            <a:r>
              <a:rPr lang="de-DE" sz="1600" dirty="0" err="1" smtClean="0"/>
              <a:t>life</a:t>
            </a:r>
            <a:r>
              <a:rPr lang="de-DE" sz="1600" dirty="0" smtClean="0"/>
              <a:t> </a:t>
            </a:r>
            <a:r>
              <a:rPr lang="de-DE" sz="1600" dirty="0" err="1" smtClean="0"/>
              <a:t>observations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modelling</a:t>
            </a:r>
            <a:r>
              <a:rPr lang="de-DE" sz="1600" dirty="0" smtClean="0"/>
              <a:t> </a:t>
            </a:r>
            <a:r>
              <a:rPr lang="de-DE" sz="1600" dirty="0" err="1" smtClean="0"/>
              <a:t>approaches</a:t>
            </a:r>
            <a:r>
              <a:rPr lang="de-DE" sz="1600" dirty="0"/>
              <a:t> (</a:t>
            </a:r>
            <a:r>
              <a:rPr lang="de-DE" sz="1600" dirty="0">
                <a:hlinkClick r:id="rId5"/>
              </a:rPr>
              <a:t>https://elter-ri.eu</a:t>
            </a:r>
            <a:r>
              <a:rPr lang="de-DE" sz="1600" dirty="0" smtClean="0">
                <a:hlinkClick r:id="rId5"/>
              </a:rPr>
              <a:t>/</a:t>
            </a:r>
            <a:r>
              <a:rPr lang="de-DE" sz="1600" dirty="0" smtClean="0"/>
              <a:t>)</a:t>
            </a:r>
          </a:p>
          <a:p>
            <a:pPr lvl="1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LifeWatch</a:t>
            </a:r>
            <a:r>
              <a:rPr lang="de-DE" sz="1600" dirty="0" smtClean="0"/>
              <a:t>: </a:t>
            </a:r>
            <a:r>
              <a:rPr lang="de-DE" sz="1600" dirty="0" err="1" smtClean="0"/>
              <a:t>creates</a:t>
            </a:r>
            <a:r>
              <a:rPr lang="de-DE" sz="1600" dirty="0" smtClean="0"/>
              <a:t> a </a:t>
            </a:r>
            <a:r>
              <a:rPr lang="de-DE" sz="1600" dirty="0" err="1" smtClean="0"/>
              <a:t>virtual</a:t>
            </a:r>
            <a:r>
              <a:rPr lang="de-DE" sz="1600" dirty="0" smtClean="0"/>
              <a:t> </a:t>
            </a:r>
            <a:r>
              <a:rPr lang="de-DE" sz="1600" dirty="0" err="1" smtClean="0"/>
              <a:t>environment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store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explore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on </a:t>
            </a:r>
            <a:r>
              <a:rPr lang="de-DE" sz="1600" dirty="0" err="1" smtClean="0"/>
              <a:t>agroecosystems</a:t>
            </a:r>
            <a:r>
              <a:rPr lang="de-DE" sz="1600" dirty="0"/>
              <a:t> (</a:t>
            </a:r>
            <a:r>
              <a:rPr lang="de-DE" sz="1600" dirty="0">
                <a:hlinkClick r:id="rId6"/>
              </a:rPr>
              <a:t>https://www.lifewatch.eu</a:t>
            </a:r>
            <a:r>
              <a:rPr lang="de-DE" sz="1600" dirty="0" smtClean="0">
                <a:hlinkClick r:id="rId6"/>
              </a:rPr>
              <a:t>/</a:t>
            </a:r>
            <a:r>
              <a:rPr lang="de-DE" sz="1600" dirty="0" smtClean="0"/>
              <a:t>) </a:t>
            </a:r>
            <a:endParaRPr lang="en-GB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Name der Präsentation / Referent, Geschäftsbereich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5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SRIA : Core </a:t>
            </a:r>
            <a:r>
              <a:rPr lang="de-DE" dirty="0" err="1" smtClean="0"/>
              <a:t>themes</a:t>
            </a:r>
            <a:r>
              <a:rPr lang="de-DE" dirty="0" smtClean="0"/>
              <a:t> (ct)</a:t>
            </a:r>
            <a:endParaRPr lang="en-GB" dirty="0"/>
          </a:p>
        </p:txBody>
      </p:sp>
      <p:pic>
        <p:nvPicPr>
          <p:cNvPr id="31" name="Inhaltsplatzhalter 3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5576" y="2276872"/>
            <a:ext cx="7554216" cy="396000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Nicolas Tinois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6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ct1 – </a:t>
            </a:r>
            <a:r>
              <a:rPr lang="de-DE" dirty="0" err="1" smtClean="0"/>
              <a:t>redesigning</a:t>
            </a:r>
            <a:r>
              <a:rPr lang="de-DE" dirty="0" smtClean="0"/>
              <a:t> </a:t>
            </a:r>
            <a:r>
              <a:rPr lang="de-DE" dirty="0" err="1" smtClean="0"/>
              <a:t>agroecosystems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Name der Präsentation / Referent, Geschäftsbereich</a:t>
            </a:r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457200" y="2039203"/>
            <a:ext cx="8229600" cy="4694252"/>
          </a:xfrm>
          <a:solidFill>
            <a:schemeClr val="bg1"/>
          </a:solidFill>
        </p:spPr>
        <p:txBody>
          <a:bodyPr/>
          <a:lstStyle/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Supporting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change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practice</a:t>
            </a:r>
            <a:endParaRPr lang="de-DE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Genetics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breeding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Agroecology</a:t>
            </a:r>
            <a:endParaRPr lang="de-DE" sz="1600" dirty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Managing </a:t>
            </a:r>
            <a:r>
              <a:rPr lang="de-DE" sz="1600" dirty="0" err="1"/>
              <a:t>pests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disease</a:t>
            </a:r>
            <a:r>
              <a:rPr lang="de-DE" sz="1600" dirty="0"/>
              <a:t> </a:t>
            </a:r>
            <a:r>
              <a:rPr lang="de-DE" sz="1600" dirty="0" err="1"/>
              <a:t>through</a:t>
            </a:r>
            <a:r>
              <a:rPr lang="de-DE" sz="1600" dirty="0"/>
              <a:t> innovative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agronomic</a:t>
            </a:r>
            <a:r>
              <a:rPr lang="de-DE" sz="1600" dirty="0" smtClean="0"/>
              <a:t> </a:t>
            </a:r>
            <a:r>
              <a:rPr lang="de-DE" sz="1600" dirty="0" err="1"/>
              <a:t>practices</a:t>
            </a:r>
            <a:endParaRPr lang="de-DE" sz="1600" dirty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Reducing</a:t>
            </a:r>
            <a:r>
              <a:rPr lang="de-DE" sz="1600" dirty="0"/>
              <a:t> fossil </a:t>
            </a:r>
            <a:r>
              <a:rPr lang="de-DE" sz="1600" dirty="0" err="1"/>
              <a:t>fuel</a:t>
            </a:r>
            <a:r>
              <a:rPr lang="de-DE" sz="1600" dirty="0"/>
              <a:t> </a:t>
            </a:r>
            <a:r>
              <a:rPr lang="de-DE" sz="1600" dirty="0" err="1"/>
              <a:t>inputs</a:t>
            </a:r>
            <a:endParaRPr lang="de-DE" sz="1600" dirty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Provision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ecosystem</a:t>
            </a:r>
            <a:r>
              <a:rPr lang="de-DE" sz="1600" dirty="0"/>
              <a:t> </a:t>
            </a:r>
            <a:r>
              <a:rPr lang="de-DE" sz="1600" dirty="0" err="1"/>
              <a:t>services</a:t>
            </a:r>
            <a:endParaRPr lang="de-DE" sz="1600" dirty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Restoration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biodiversity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nature</a:t>
            </a:r>
            <a:endParaRPr lang="de-DE" sz="1600" dirty="0"/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Landscape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agroecology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&amp; territorial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planning</a:t>
            </a:r>
            <a:endParaRPr lang="de-DE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Participatory</a:t>
            </a:r>
            <a:r>
              <a:rPr lang="de-DE" sz="1600" dirty="0"/>
              <a:t> </a:t>
            </a:r>
            <a:r>
              <a:rPr lang="de-DE" sz="1600" dirty="0" err="1"/>
              <a:t>landscape</a:t>
            </a:r>
            <a:r>
              <a:rPr lang="de-DE" sz="1600" dirty="0"/>
              <a:t> </a:t>
            </a:r>
            <a:r>
              <a:rPr lang="de-DE" sz="1600" dirty="0" err="1"/>
              <a:t>planning</a:t>
            </a:r>
            <a:endParaRPr lang="de-DE" sz="1600" dirty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Closing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nutrients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/>
              <a:t>flows</a:t>
            </a:r>
            <a:endParaRPr lang="de-DE" sz="1600" dirty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Functional</a:t>
            </a:r>
            <a:r>
              <a:rPr lang="de-DE" sz="1600" dirty="0"/>
              <a:t> </a:t>
            </a:r>
            <a:r>
              <a:rPr lang="de-DE" sz="1600" dirty="0" err="1"/>
              <a:t>integration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different </a:t>
            </a:r>
            <a:r>
              <a:rPr lang="de-DE" sz="1600" dirty="0" err="1"/>
              <a:t>land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livestock </a:t>
            </a:r>
            <a:r>
              <a:rPr lang="de-DE" sz="1600" dirty="0" err="1"/>
              <a:t>uses</a:t>
            </a:r>
            <a:endParaRPr lang="de-DE" sz="1600" dirty="0"/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Decision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support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tools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agroecology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farmers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Analysing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social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aspects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related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agroecology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3">
                    <a:lumMod val="50000"/>
                  </a:schemeClr>
                </a:solidFill>
              </a:rPr>
              <a:t>transition</a:t>
            </a:r>
            <a:endParaRPr lang="de-DE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Farmer‘s</a:t>
            </a:r>
            <a:r>
              <a:rPr lang="de-DE" sz="1600" dirty="0"/>
              <a:t> </a:t>
            </a:r>
            <a:r>
              <a:rPr lang="de-DE" sz="1600" dirty="0" err="1"/>
              <a:t>motivations</a:t>
            </a:r>
            <a:r>
              <a:rPr lang="de-DE" sz="1600" dirty="0"/>
              <a:t> and </a:t>
            </a:r>
            <a:r>
              <a:rPr lang="de-DE" sz="1600" dirty="0" err="1" smtClean="0"/>
              <a:t>obstacles</a:t>
            </a:r>
            <a:endParaRPr lang="de-DE" sz="1600" dirty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Inclusion</a:t>
            </a:r>
            <a:r>
              <a:rPr lang="de-DE" sz="1600" dirty="0"/>
              <a:t> </a:t>
            </a:r>
            <a:r>
              <a:rPr lang="de-DE" sz="1600" dirty="0" err="1"/>
              <a:t>dimensions</a:t>
            </a:r>
            <a:r>
              <a:rPr lang="de-DE" sz="1600" dirty="0"/>
              <a:t> (</a:t>
            </a:r>
            <a:r>
              <a:rPr lang="de-DE" sz="1600" dirty="0" err="1"/>
              <a:t>age</a:t>
            </a:r>
            <a:r>
              <a:rPr lang="de-DE" sz="1600" dirty="0"/>
              <a:t>, </a:t>
            </a:r>
            <a:r>
              <a:rPr lang="de-DE" sz="1600" dirty="0" err="1"/>
              <a:t>gender</a:t>
            </a:r>
            <a:r>
              <a:rPr lang="de-DE" sz="1600" dirty="0"/>
              <a:t>)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Role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common</a:t>
            </a:r>
            <a:r>
              <a:rPr lang="de-DE" sz="1600" dirty="0"/>
              <a:t> </a:t>
            </a:r>
            <a:r>
              <a:rPr lang="de-DE" sz="1600" dirty="0" err="1"/>
              <a:t>goods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engagement</a:t>
            </a:r>
            <a:r>
              <a:rPr lang="de-DE" sz="1600" dirty="0"/>
              <a:t> in AE </a:t>
            </a:r>
            <a:r>
              <a:rPr lang="de-DE" sz="1600" dirty="0" err="1"/>
              <a:t>transition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6629600" y="4554577"/>
            <a:ext cx="1800000" cy="1800000"/>
            <a:chOff x="1931558" y="2985118"/>
            <a:chExt cx="1800000" cy="1800000"/>
          </a:xfrm>
          <a:solidFill>
            <a:srgbClr val="70AD47"/>
          </a:solidFill>
        </p:grpSpPr>
        <p:sp>
          <p:nvSpPr>
            <p:cNvPr id="18" name="Ellipse 17"/>
            <p:cNvSpPr/>
            <p:nvPr/>
          </p:nvSpPr>
          <p:spPr>
            <a:xfrm>
              <a:off x="1931558" y="2985118"/>
              <a:ext cx="1800000" cy="1800000"/>
            </a:xfrm>
            <a:prstGeom prst="ellipse">
              <a:avLst/>
            </a:prstGeom>
            <a:grpFill/>
            <a:ln w="57150"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9122" tIns="697561" rIns="309123" bIns="697559" numCol="1" spcCol="1270" rtlCol="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1932753" y="3143430"/>
              <a:ext cx="1765227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</a:rPr>
                <a:t>CT 1 – </a:t>
              </a:r>
              <a:r>
                <a:rPr lang="de-DE" sz="1400" b="1" dirty="0" smtClean="0">
                  <a:solidFill>
                    <a:schemeClr val="bg1"/>
                  </a:solidFill>
                </a:rPr>
                <a:t/>
              </a:r>
              <a:br>
                <a:rPr lang="de-DE" sz="1400" b="1" dirty="0" smtClean="0">
                  <a:solidFill>
                    <a:schemeClr val="bg1"/>
                  </a:solidFill>
                </a:rPr>
              </a:br>
              <a:r>
                <a:rPr lang="de-DE" sz="1400" b="1" dirty="0" err="1" smtClean="0">
                  <a:solidFill>
                    <a:schemeClr val="bg1"/>
                  </a:solidFill>
                </a:rPr>
                <a:t>Redesigning</a:t>
              </a:r>
              <a:endParaRPr lang="de-DE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 </a:t>
              </a:r>
              <a:r>
                <a:rPr lang="de-DE" sz="1400" b="1" dirty="0" err="1" smtClean="0">
                  <a:solidFill>
                    <a:schemeClr val="bg1"/>
                  </a:solidFill>
                </a:rPr>
                <a:t>agrecosystems</a:t>
              </a:r>
              <a:endParaRPr lang="de-DE" sz="1400" b="1" dirty="0" smtClean="0">
                <a:solidFill>
                  <a:schemeClr val="bg1"/>
                </a:solidFill>
              </a:endParaRPr>
            </a:p>
            <a:p>
              <a:pPr algn="ctr"/>
              <a:endParaRPr lang="de-DE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de-DE" sz="1400" b="1" dirty="0" smtClean="0">
                  <a:solidFill>
                    <a:schemeClr val="bg1"/>
                  </a:solidFill>
                </a:rPr>
                <a:t> (Farm, </a:t>
              </a:r>
              <a:r>
                <a:rPr lang="de-DE" sz="1400" b="1" dirty="0" err="1" smtClean="0">
                  <a:solidFill>
                    <a:schemeClr val="bg1"/>
                  </a:solidFill>
                </a:rPr>
                <a:t>landscape</a:t>
              </a:r>
              <a:r>
                <a:rPr lang="de-DE" sz="1400" b="1" dirty="0" smtClean="0">
                  <a:solidFill>
                    <a:schemeClr val="bg1"/>
                  </a:solidFill>
                </a:rPr>
                <a:t>)</a:t>
              </a:r>
              <a:endParaRPr lang="en-GB" sz="1400" b="1" dirty="0"/>
            </a:p>
          </p:txBody>
        </p:sp>
      </p:grpSp>
      <p:sp>
        <p:nvSpPr>
          <p:cNvPr id="27" name="Gestreifter Pfeil nach rechts 26"/>
          <p:cNvSpPr/>
          <p:nvPr/>
        </p:nvSpPr>
        <p:spPr>
          <a:xfrm rot="4272423">
            <a:off x="6604994" y="3809695"/>
            <a:ext cx="1241939" cy="640742"/>
          </a:xfrm>
          <a:prstGeom prst="stripedRightArrow">
            <a:avLst>
              <a:gd name="adj1" fmla="val 47316"/>
              <a:gd name="adj2" fmla="val 34136"/>
            </a:avLst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9122" tIns="697561" rIns="309123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dirty="0"/>
          </a:p>
        </p:txBody>
      </p:sp>
      <p:pic>
        <p:nvPicPr>
          <p:cNvPr id="22" name="Inhaltsplatzhalter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37008" y="2406582"/>
            <a:ext cx="274698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84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ct2 – </a:t>
            </a:r>
            <a:r>
              <a:rPr lang="de-DE" dirty="0" err="1" smtClean="0"/>
              <a:t>redesigning</a:t>
            </a:r>
            <a:r>
              <a:rPr lang="de-DE" dirty="0" smtClean="0"/>
              <a:t> AE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chains</a:t>
            </a:r>
            <a:endParaRPr lang="en-GB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457200" y="2039203"/>
            <a:ext cx="8229600" cy="4694252"/>
          </a:xfrm>
          <a:solidFill>
            <a:schemeClr val="bg1"/>
          </a:solidFill>
        </p:spPr>
        <p:txBody>
          <a:bodyPr/>
          <a:lstStyle/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Coupling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agricultural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practices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value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chain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perspectives</a:t>
            </a:r>
            <a:endParaRPr lang="de-DE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Quality </a:t>
            </a:r>
            <a:r>
              <a:rPr lang="de-DE" sz="1600" dirty="0" err="1" smtClean="0"/>
              <a:t>of</a:t>
            </a:r>
            <a:r>
              <a:rPr lang="de-DE" sz="1600" dirty="0" smtClean="0"/>
              <a:t> AE </a:t>
            </a:r>
            <a:r>
              <a:rPr lang="de-DE" sz="1600" dirty="0" err="1" smtClean="0"/>
              <a:t>products</a:t>
            </a:r>
            <a:r>
              <a:rPr lang="de-DE" sz="1600" dirty="0" smtClean="0"/>
              <a:t> </a:t>
            </a:r>
            <a:r>
              <a:rPr lang="de-DE" sz="1600" dirty="0" err="1" smtClean="0"/>
              <a:t>across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AE </a:t>
            </a:r>
            <a:r>
              <a:rPr lang="de-DE" sz="1600" dirty="0" err="1" smtClean="0"/>
              <a:t>value</a:t>
            </a:r>
            <a:r>
              <a:rPr lang="de-DE" sz="1600" dirty="0" smtClean="0"/>
              <a:t> </a:t>
            </a:r>
            <a:r>
              <a:rPr lang="de-DE" sz="1600" dirty="0" err="1" smtClean="0"/>
              <a:t>chain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Adaptation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farming</a:t>
            </a:r>
            <a:r>
              <a:rPr lang="de-DE" sz="1600" dirty="0" smtClean="0"/>
              <a:t> </a:t>
            </a:r>
            <a:r>
              <a:rPr lang="de-DE" sz="1600" dirty="0" err="1" smtClean="0"/>
              <a:t>practices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Provision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technological</a:t>
            </a:r>
            <a:r>
              <a:rPr lang="de-DE" sz="1600" dirty="0" smtClean="0"/>
              <a:t> </a:t>
            </a:r>
            <a:r>
              <a:rPr lang="de-DE" sz="1600" dirty="0" err="1" smtClean="0"/>
              <a:t>innovations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cope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heterogenetity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AE </a:t>
            </a:r>
            <a:r>
              <a:rPr lang="de-DE" sz="1600" dirty="0" err="1" smtClean="0"/>
              <a:t>products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co-products</a:t>
            </a:r>
            <a:endParaRPr lang="de-DE" sz="1600" dirty="0"/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Traceability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products</a:t>
            </a:r>
            <a:endParaRPr lang="de-DE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Technologies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labelling</a:t>
            </a:r>
            <a:endParaRPr lang="de-DE" sz="1600" dirty="0"/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Developing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adapting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business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models</a:t>
            </a:r>
            <a:endParaRPr lang="de-DE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New </a:t>
            </a:r>
            <a:r>
              <a:rPr lang="de-DE" sz="1600" dirty="0" err="1" smtClean="0"/>
              <a:t>circular</a:t>
            </a:r>
            <a:r>
              <a:rPr lang="de-DE" sz="1600" dirty="0" smtClean="0"/>
              <a:t>, </a:t>
            </a:r>
            <a:r>
              <a:rPr lang="de-DE" sz="1600" dirty="0" err="1" smtClean="0"/>
              <a:t>sustainable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resilient</a:t>
            </a:r>
            <a:r>
              <a:rPr lang="de-DE" sz="1600" dirty="0" smtClean="0"/>
              <a:t> </a:t>
            </a:r>
            <a:r>
              <a:rPr lang="de-DE" sz="1600" dirty="0" err="1" smtClean="0"/>
              <a:t>business</a:t>
            </a:r>
            <a:r>
              <a:rPr lang="de-DE" sz="1600" dirty="0" smtClean="0"/>
              <a:t> </a:t>
            </a:r>
            <a:r>
              <a:rPr lang="de-DE" sz="1600" dirty="0" err="1" smtClean="0"/>
              <a:t>models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associated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shorter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fairer </a:t>
            </a:r>
            <a:r>
              <a:rPr lang="de-DE" sz="1600" dirty="0" err="1" smtClean="0"/>
              <a:t>value</a:t>
            </a:r>
            <a:r>
              <a:rPr lang="de-DE" sz="1600" dirty="0" smtClean="0"/>
              <a:t> </a:t>
            </a:r>
            <a:r>
              <a:rPr lang="de-DE" sz="1600" dirty="0" err="1" smtClean="0"/>
              <a:t>chains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Adapted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alternative </a:t>
            </a:r>
            <a:r>
              <a:rPr lang="de-DE" sz="1600" dirty="0" err="1" smtClean="0"/>
              <a:t>logistics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infrastructures</a:t>
            </a:r>
            <a:endParaRPr lang="de-DE" sz="1600" dirty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New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adapted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machinery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reduce</a:t>
            </a:r>
            <a:r>
              <a:rPr lang="de-DE" sz="1600" dirty="0" smtClean="0"/>
              <a:t> </a:t>
            </a:r>
            <a:r>
              <a:rPr lang="de-DE" sz="1600" dirty="0" err="1" smtClean="0"/>
              <a:t>labour</a:t>
            </a:r>
            <a:r>
              <a:rPr lang="de-DE" sz="1600" dirty="0" smtClean="0"/>
              <a:t>-intensive </a:t>
            </a:r>
            <a:r>
              <a:rPr lang="de-DE" sz="1600" dirty="0" err="1" smtClean="0"/>
              <a:t>activities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Synergies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AE-</a:t>
            </a:r>
            <a:r>
              <a:rPr lang="de-DE" sz="1600" dirty="0" err="1" smtClean="0"/>
              <a:t>based</a:t>
            </a:r>
            <a:r>
              <a:rPr lang="de-DE" sz="1600" dirty="0" smtClean="0"/>
              <a:t> </a:t>
            </a:r>
            <a:r>
              <a:rPr lang="de-DE" sz="1600" dirty="0" err="1" smtClean="0"/>
              <a:t>value</a:t>
            </a:r>
            <a:r>
              <a:rPr lang="de-DE" sz="1600" dirty="0" smtClean="0"/>
              <a:t> </a:t>
            </a:r>
            <a:r>
              <a:rPr lang="de-DE" sz="1600" dirty="0" err="1" smtClean="0"/>
              <a:t>chain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other</a:t>
            </a:r>
            <a:r>
              <a:rPr lang="de-DE" sz="1600" dirty="0" smtClean="0"/>
              <a:t> </a:t>
            </a:r>
            <a:r>
              <a:rPr lang="de-DE" sz="1600" dirty="0" err="1" smtClean="0"/>
              <a:t>co-existing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in </a:t>
            </a:r>
            <a:r>
              <a:rPr lang="de-DE" sz="1600" dirty="0" err="1" smtClean="0"/>
              <a:t>the</a:t>
            </a:r>
            <a:r>
              <a:rPr lang="de-DE" sz="1600" dirty="0" smtClean="0"/>
              <a:t> same </a:t>
            </a:r>
            <a:r>
              <a:rPr lang="de-DE" sz="1600" dirty="0" err="1" smtClean="0"/>
              <a:t>territory</a:t>
            </a:r>
            <a:endParaRPr lang="en-GB" sz="1600" dirty="0"/>
          </a:p>
          <a:p>
            <a:endParaRPr lang="en-GB" sz="16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6649172" y="3415050"/>
            <a:ext cx="1800559" cy="2939527"/>
            <a:chOff x="6649172" y="3415050"/>
            <a:chExt cx="1800559" cy="2939527"/>
          </a:xfrm>
        </p:grpSpPr>
        <p:sp>
          <p:nvSpPr>
            <p:cNvPr id="13" name="Ellipse 12"/>
            <p:cNvSpPr>
              <a:spLocks noChangeAspect="1"/>
            </p:cNvSpPr>
            <p:nvPr/>
          </p:nvSpPr>
          <p:spPr>
            <a:xfrm>
              <a:off x="6649172" y="4554577"/>
              <a:ext cx="1800559" cy="1800000"/>
            </a:xfrm>
            <a:prstGeom prst="ellipse">
              <a:avLst/>
            </a:prstGeom>
            <a:solidFill>
              <a:srgbClr val="FFD579">
                <a:alpha val="67000"/>
              </a:srgb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endPara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Gestreifter Pfeil nach rechts 26"/>
            <p:cNvSpPr/>
            <p:nvPr/>
          </p:nvSpPr>
          <p:spPr>
            <a:xfrm rot="16200000" flipH="1">
              <a:off x="6964412" y="3715649"/>
              <a:ext cx="1241939" cy="640742"/>
            </a:xfrm>
            <a:prstGeom prst="stripedRightArrow">
              <a:avLst>
                <a:gd name="adj1" fmla="val 47316"/>
                <a:gd name="adj2" fmla="val 34136"/>
              </a:avLst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9122" tIns="697561" rIns="309123" bIns="697559" numCol="1" spcCol="1270" rtlCol="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00" dirty="0"/>
            </a:p>
          </p:txBody>
        </p:sp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Name der Präsentation / Referent, Geschäftsbereich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6713477" y="4995753"/>
            <a:ext cx="15998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CT </a:t>
            </a:r>
            <a:r>
              <a:rPr lang="de-DE" sz="1400" b="1" dirty="0" smtClean="0"/>
              <a:t>2 </a:t>
            </a:r>
            <a:r>
              <a:rPr lang="de-DE" sz="1400" b="1" dirty="0"/>
              <a:t>– </a:t>
            </a: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1400" b="1" dirty="0" err="1" smtClean="0"/>
              <a:t>Redesigning</a:t>
            </a:r>
            <a:endParaRPr lang="de-DE" sz="1400" b="1" dirty="0" smtClean="0"/>
          </a:p>
          <a:p>
            <a:pPr algn="ctr"/>
            <a:r>
              <a:rPr lang="de-DE" sz="1400" b="1" dirty="0" smtClean="0"/>
              <a:t> AE </a:t>
            </a:r>
            <a:r>
              <a:rPr lang="de-DE" sz="1400" b="1" dirty="0" err="1" smtClean="0"/>
              <a:t>value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chains</a:t>
            </a:r>
            <a:endParaRPr lang="de-DE" sz="1400" b="1" dirty="0" smtClean="0"/>
          </a:p>
          <a:p>
            <a:pPr algn="ctr"/>
            <a:endParaRPr lang="de-DE" sz="1400" b="1" dirty="0"/>
          </a:p>
          <a:p>
            <a:pPr algn="ctr"/>
            <a:r>
              <a:rPr lang="de-DE" sz="1400" b="1" dirty="0" smtClean="0"/>
              <a:t> </a:t>
            </a:r>
            <a:endParaRPr lang="en-GB" sz="1400" b="1" dirty="0"/>
          </a:p>
        </p:txBody>
      </p:sp>
      <p:pic>
        <p:nvPicPr>
          <p:cNvPr id="22" name="Inhaltsplatzhalter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37008" y="2406582"/>
            <a:ext cx="274698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0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68312" y="1630325"/>
            <a:ext cx="8496175" cy="792162"/>
          </a:xfrm>
        </p:spPr>
        <p:txBody>
          <a:bodyPr/>
          <a:lstStyle/>
          <a:p>
            <a:r>
              <a:rPr lang="de-DE" dirty="0" smtClean="0"/>
              <a:t>ct3 – AE LL</a:t>
            </a:r>
            <a:r>
              <a:rPr lang="de-DE" sz="1600" dirty="0" smtClean="0"/>
              <a:t>S</a:t>
            </a:r>
            <a:r>
              <a:rPr lang="de-DE" dirty="0" smtClean="0"/>
              <a:t> &amp; RI</a:t>
            </a:r>
            <a:r>
              <a:rPr lang="de-DE" sz="1600" dirty="0" smtClean="0"/>
              <a:t>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instruments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endParaRPr lang="en-GB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457200" y="2039203"/>
            <a:ext cx="8229600" cy="4694252"/>
          </a:xfrm>
          <a:solidFill>
            <a:schemeClr val="bg1"/>
          </a:solidFill>
        </p:spPr>
        <p:txBody>
          <a:bodyPr/>
          <a:lstStyle/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Involvement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AE LLs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RIs in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accelerating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AE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transition</a:t>
            </a:r>
            <a:endParaRPr lang="de-DE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Organisational </a:t>
            </a:r>
            <a:r>
              <a:rPr lang="de-DE" sz="1600" dirty="0" err="1" smtClean="0"/>
              <a:t>models</a:t>
            </a:r>
            <a:r>
              <a:rPr lang="de-DE" sz="1600" dirty="0" smtClean="0"/>
              <a:t>, </a:t>
            </a:r>
            <a:r>
              <a:rPr lang="de-DE" sz="1600" dirty="0" err="1" smtClean="0"/>
              <a:t>methodologies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tools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ensuring</a:t>
            </a:r>
            <a:r>
              <a:rPr lang="de-DE" sz="1600" dirty="0" smtClean="0"/>
              <a:t> </a:t>
            </a:r>
            <a:r>
              <a:rPr lang="de-DE" sz="1600" dirty="0" err="1" smtClean="0"/>
              <a:t>multistakeholder</a:t>
            </a:r>
            <a:r>
              <a:rPr lang="de-DE" sz="1600" dirty="0" smtClean="0"/>
              <a:t> </a:t>
            </a:r>
            <a:r>
              <a:rPr lang="de-DE" sz="1600" dirty="0" err="1" smtClean="0"/>
              <a:t>trust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involvement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Governance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coherent</a:t>
            </a:r>
            <a:r>
              <a:rPr lang="de-DE" sz="1600" dirty="0" smtClean="0"/>
              <a:t> </a:t>
            </a:r>
            <a:r>
              <a:rPr lang="de-DE" sz="1600" dirty="0" err="1" smtClean="0"/>
              <a:t>planning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Linkages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LLs </a:t>
            </a:r>
            <a:r>
              <a:rPr lang="de-DE" sz="1600" dirty="0" err="1" smtClean="0"/>
              <a:t>with</a:t>
            </a:r>
            <a:r>
              <a:rPr lang="de-DE" sz="1600" dirty="0" smtClean="0"/>
              <a:t> RIs </a:t>
            </a:r>
            <a:r>
              <a:rPr lang="de-DE" sz="1600" dirty="0" err="1" smtClean="0"/>
              <a:t>accelerating</a:t>
            </a:r>
            <a:r>
              <a:rPr lang="de-DE" sz="1600" dirty="0" smtClean="0"/>
              <a:t> </a:t>
            </a:r>
            <a:r>
              <a:rPr lang="de-DE" sz="1600" dirty="0" err="1" smtClean="0"/>
              <a:t>transition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RIs </a:t>
            </a:r>
            <a:r>
              <a:rPr lang="de-DE" sz="1600" dirty="0" err="1" smtClean="0"/>
              <a:t>role</a:t>
            </a:r>
            <a:r>
              <a:rPr lang="de-DE" sz="1600" dirty="0" smtClean="0"/>
              <a:t> in </a:t>
            </a:r>
            <a:r>
              <a:rPr lang="de-DE" sz="1600" dirty="0" err="1" smtClean="0"/>
              <a:t>supporting</a:t>
            </a:r>
            <a:r>
              <a:rPr lang="de-DE" sz="1600" dirty="0" smtClean="0"/>
              <a:t> </a:t>
            </a:r>
            <a:r>
              <a:rPr lang="de-DE" sz="1600" dirty="0" err="1" smtClean="0"/>
              <a:t>innovations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testing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multidimensional </a:t>
            </a:r>
            <a:r>
              <a:rPr lang="de-DE" sz="1600" dirty="0" err="1" smtClean="0"/>
              <a:t>scenarios</a:t>
            </a:r>
            <a:r>
              <a:rPr lang="de-DE" sz="1600" dirty="0" smtClean="0"/>
              <a:t> </a:t>
            </a:r>
            <a:r>
              <a:rPr lang="de-DE" sz="1600" dirty="0" err="1" smtClean="0"/>
              <a:t>related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AE </a:t>
            </a:r>
            <a:r>
              <a:rPr lang="de-DE" sz="1600" dirty="0" err="1" smtClean="0"/>
              <a:t>transition</a:t>
            </a:r>
            <a:endParaRPr lang="de-DE" sz="1600" dirty="0" smtClean="0"/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Assessing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impact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AE LLs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RIs (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indicators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&amp;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monitoring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de-DE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Identify</a:t>
            </a:r>
            <a:r>
              <a:rPr lang="de-DE" sz="1600" dirty="0" smtClean="0"/>
              <a:t> </a:t>
            </a:r>
            <a:r>
              <a:rPr lang="de-DE" sz="1600" dirty="0" err="1" smtClean="0"/>
              <a:t>indicators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technological</a:t>
            </a:r>
            <a:r>
              <a:rPr lang="de-DE" sz="1600" dirty="0" smtClean="0"/>
              <a:t> </a:t>
            </a:r>
            <a:r>
              <a:rPr lang="de-DE" sz="1600" dirty="0" err="1" smtClean="0"/>
              <a:t>innovations</a:t>
            </a:r>
            <a:r>
              <a:rPr lang="de-DE" sz="1600" dirty="0" smtClean="0"/>
              <a:t> </a:t>
            </a:r>
            <a:r>
              <a:rPr lang="de-DE" sz="1600" dirty="0" err="1" smtClean="0"/>
              <a:t>enhancement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implementation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Evaluation </a:t>
            </a:r>
            <a:r>
              <a:rPr lang="de-DE" sz="1600" dirty="0" err="1" smtClean="0"/>
              <a:t>instruments</a:t>
            </a:r>
            <a:r>
              <a:rPr lang="de-DE" sz="1600" dirty="0" smtClean="0"/>
              <a:t> </a:t>
            </a:r>
            <a:r>
              <a:rPr lang="de-DE" sz="1600" dirty="0" err="1" smtClean="0"/>
              <a:t>adapted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spatial</a:t>
            </a:r>
            <a:r>
              <a:rPr lang="de-DE" sz="1600" dirty="0" smtClean="0"/>
              <a:t> </a:t>
            </a:r>
            <a:r>
              <a:rPr lang="de-DE" sz="1600" dirty="0" err="1" smtClean="0"/>
              <a:t>variations</a:t>
            </a:r>
            <a:r>
              <a:rPr lang="de-DE" sz="1600" dirty="0" smtClean="0"/>
              <a:t>,</a:t>
            </a:r>
            <a:br>
              <a:rPr lang="de-DE" sz="1600" dirty="0" smtClean="0"/>
            </a:br>
            <a:r>
              <a:rPr lang="de-DE" sz="1600" dirty="0" err="1" smtClean="0"/>
              <a:t>level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maturity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LLs and RIs, and time span </a:t>
            </a:r>
            <a:r>
              <a:rPr lang="de-DE" sz="1600" dirty="0" err="1" smtClean="0"/>
              <a:t>under</a:t>
            </a:r>
            <a:r>
              <a:rPr lang="de-DE" sz="1600" dirty="0" smtClean="0"/>
              <a:t> </a:t>
            </a:r>
            <a:r>
              <a:rPr lang="de-DE" sz="1600" dirty="0" err="1" smtClean="0"/>
              <a:t>evaluation</a:t>
            </a:r>
            <a:endParaRPr lang="de-DE" sz="1600" dirty="0"/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Assessing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individual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performance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AE LLs &amp; RIs</a:t>
            </a:r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Finding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incentives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engage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all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actors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in AE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transition</a:t>
            </a:r>
            <a:endParaRPr lang="en-GB" sz="1600" dirty="0"/>
          </a:p>
        </p:txBody>
      </p:sp>
      <p:sp>
        <p:nvSpPr>
          <p:cNvPr id="12" name="Rectángulo 13">
            <a:extLst>
              <a:ext uri="{FF2B5EF4-FFF2-40B4-BE49-F238E27FC236}">
                <a16:creationId xmlns:a16="http://schemas.microsoft.com/office/drawing/2014/main" id="{40AFE8EE-9C5C-F08B-7ABE-04D899218E30}"/>
              </a:ext>
            </a:extLst>
          </p:cNvPr>
          <p:cNvSpPr>
            <a:spLocks noChangeAspect="1"/>
          </p:cNvSpPr>
          <p:nvPr/>
        </p:nvSpPr>
        <p:spPr>
          <a:xfrm>
            <a:off x="6776092" y="4554577"/>
            <a:ext cx="1612332" cy="1800000"/>
          </a:xfrm>
          <a:prstGeom prst="rect">
            <a:avLst/>
          </a:prstGeom>
          <a:solidFill>
            <a:srgbClr val="F0D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Name der Präsentation / Referent, Geschäftsbereich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797797" y="4995753"/>
            <a:ext cx="166263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CT </a:t>
            </a:r>
            <a:r>
              <a:rPr lang="de-DE" sz="1400" b="1" dirty="0" smtClean="0"/>
              <a:t>3 </a:t>
            </a:r>
            <a:r>
              <a:rPr lang="de-DE" sz="1400" b="1" dirty="0"/>
              <a:t>– </a:t>
            </a: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1400" b="1" dirty="0" smtClean="0"/>
              <a:t>AE LLs &amp; RIs</a:t>
            </a:r>
          </a:p>
          <a:p>
            <a:pPr algn="ctr"/>
            <a:r>
              <a:rPr lang="de-DE" sz="1400" b="1" dirty="0" err="1" smtClean="0"/>
              <a:t>as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instruments</a:t>
            </a:r>
            <a:endParaRPr lang="de-DE" sz="1400" b="1" dirty="0"/>
          </a:p>
          <a:p>
            <a:pPr algn="ctr"/>
            <a:r>
              <a:rPr lang="de-DE" sz="1400" b="1" dirty="0" err="1" smtClean="0"/>
              <a:t>for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transition</a:t>
            </a:r>
            <a:endParaRPr lang="de-DE" sz="1400" b="1" dirty="0" smtClean="0"/>
          </a:p>
          <a:p>
            <a:pPr algn="ctr"/>
            <a:r>
              <a:rPr lang="de-DE" sz="1000" b="1" dirty="0" smtClean="0"/>
              <a:t>(</a:t>
            </a:r>
            <a:r>
              <a:rPr lang="de-DE" sz="1000" b="1" dirty="0" err="1" smtClean="0"/>
              <a:t>multiactor</a:t>
            </a:r>
            <a:r>
              <a:rPr lang="de-DE" sz="1000" b="1" dirty="0"/>
              <a:t> </a:t>
            </a:r>
            <a:r>
              <a:rPr lang="de-DE" sz="1000" b="1" dirty="0" err="1" smtClean="0"/>
              <a:t>involvement</a:t>
            </a:r>
            <a:r>
              <a:rPr lang="de-DE" sz="1000" b="1" dirty="0" smtClean="0"/>
              <a:t>,</a:t>
            </a:r>
          </a:p>
          <a:p>
            <a:pPr algn="ctr"/>
            <a:r>
              <a:rPr lang="de-DE" sz="1000" b="1" dirty="0" err="1" smtClean="0"/>
              <a:t>catalising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innovations</a:t>
            </a:r>
            <a:r>
              <a:rPr lang="de-DE" sz="1000" b="1" dirty="0" smtClean="0"/>
              <a:t>)</a:t>
            </a:r>
          </a:p>
          <a:p>
            <a:pPr algn="ctr"/>
            <a:endParaRPr lang="de-DE" sz="1400" b="1" dirty="0"/>
          </a:p>
          <a:p>
            <a:pPr algn="ctr"/>
            <a:r>
              <a:rPr lang="de-DE" sz="1400" b="1" dirty="0" smtClean="0"/>
              <a:t> </a:t>
            </a:r>
            <a:endParaRPr lang="en-GB" sz="1400" b="1" dirty="0"/>
          </a:p>
        </p:txBody>
      </p:sp>
      <p:sp>
        <p:nvSpPr>
          <p:cNvPr id="15" name="Gestreifter Pfeil nach rechts 14"/>
          <p:cNvSpPr/>
          <p:nvPr/>
        </p:nvSpPr>
        <p:spPr>
          <a:xfrm rot="7082445">
            <a:off x="7200608" y="3822272"/>
            <a:ext cx="1614024" cy="673001"/>
          </a:xfrm>
          <a:prstGeom prst="stripedRightArrow">
            <a:avLst>
              <a:gd name="adj1" fmla="val 47316"/>
              <a:gd name="adj2" fmla="val 34136"/>
            </a:avLst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9122" tIns="697561" rIns="309123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dirty="0"/>
          </a:p>
        </p:txBody>
      </p:sp>
      <p:pic>
        <p:nvPicPr>
          <p:cNvPr id="22" name="Inhaltsplatzhalter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37008" y="2406582"/>
            <a:ext cx="274698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02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68312" y="1630325"/>
            <a:ext cx="8496175" cy="792162"/>
          </a:xfrm>
        </p:spPr>
        <p:txBody>
          <a:bodyPr/>
          <a:lstStyle/>
          <a:p>
            <a:r>
              <a:rPr lang="de-DE" dirty="0" smtClean="0"/>
              <a:t>ct4 – </a:t>
            </a:r>
            <a:r>
              <a:rPr lang="de-DE" dirty="0" err="1" smtClean="0"/>
              <a:t>Enablers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Agroecology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endParaRPr lang="en-GB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>
          <a:xfrm>
            <a:off x="457200" y="2039203"/>
            <a:ext cx="8229600" cy="4694252"/>
          </a:xfrm>
          <a:solidFill>
            <a:schemeClr val="bg1"/>
          </a:solidFill>
        </p:spPr>
        <p:txBody>
          <a:bodyPr/>
          <a:lstStyle/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Enhancing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coherence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between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de-DE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agricultural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, environmental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other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sectoral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policies</a:t>
            </a:r>
            <a:endParaRPr lang="de-DE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Identify</a:t>
            </a:r>
            <a:r>
              <a:rPr lang="de-DE" sz="1600" dirty="0" smtClean="0"/>
              <a:t> </a:t>
            </a:r>
            <a:r>
              <a:rPr lang="de-DE" sz="1600" dirty="0" err="1" smtClean="0"/>
              <a:t>factors</a:t>
            </a:r>
            <a:r>
              <a:rPr lang="de-DE" sz="1600" dirty="0" smtClean="0"/>
              <a:t> </a:t>
            </a:r>
            <a:r>
              <a:rPr lang="de-DE" sz="1600" dirty="0" err="1" smtClean="0"/>
              <a:t>helping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improve</a:t>
            </a:r>
            <a:r>
              <a:rPr lang="de-DE" sz="1600" dirty="0" smtClean="0"/>
              <a:t> </a:t>
            </a:r>
            <a:r>
              <a:rPr lang="de-DE" sz="1600" dirty="0" err="1" smtClean="0"/>
              <a:t>coherence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Explore</a:t>
            </a:r>
            <a:r>
              <a:rPr lang="de-DE" sz="1600" dirty="0" smtClean="0"/>
              <a:t>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institutional</a:t>
            </a:r>
            <a:r>
              <a:rPr lang="de-DE" sz="1600" dirty="0" smtClean="0"/>
              <a:t> </a:t>
            </a:r>
            <a:r>
              <a:rPr lang="de-DE" sz="1600" dirty="0" err="1" smtClean="0"/>
              <a:t>designs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Overarching</a:t>
            </a:r>
            <a:r>
              <a:rPr lang="de-DE" sz="1600" dirty="0" smtClean="0"/>
              <a:t> </a:t>
            </a:r>
            <a:r>
              <a:rPr lang="de-DE" sz="1600" dirty="0" err="1" smtClean="0"/>
              <a:t>evaluation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policies</a:t>
            </a:r>
            <a:r>
              <a:rPr lang="de-DE" sz="1600" dirty="0" smtClean="0"/>
              <a:t> and </a:t>
            </a:r>
            <a:r>
              <a:rPr lang="de-DE" sz="1600" dirty="0" err="1" smtClean="0"/>
              <a:t>research</a:t>
            </a:r>
            <a:r>
              <a:rPr lang="de-DE" sz="1600" dirty="0" smtClean="0"/>
              <a:t> </a:t>
            </a:r>
            <a:r>
              <a:rPr lang="de-DE" sz="1600" dirty="0" err="1" smtClean="0"/>
              <a:t>needs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Common </a:t>
            </a:r>
            <a:r>
              <a:rPr lang="de-DE" sz="1600" dirty="0" err="1" smtClean="0"/>
              <a:t>Agricultural</a:t>
            </a:r>
            <a:r>
              <a:rPr lang="de-DE" sz="1600" dirty="0" smtClean="0"/>
              <a:t> </a:t>
            </a:r>
            <a:r>
              <a:rPr lang="de-DE" sz="1600" dirty="0" err="1" smtClean="0"/>
              <a:t>Policy</a:t>
            </a:r>
            <a:r>
              <a:rPr lang="de-DE" sz="1600" dirty="0" smtClean="0"/>
              <a:t> </a:t>
            </a:r>
            <a:r>
              <a:rPr lang="de-DE" sz="1600" dirty="0" err="1" smtClean="0"/>
              <a:t>related</a:t>
            </a:r>
            <a:r>
              <a:rPr lang="de-DE" sz="1600" dirty="0" smtClean="0"/>
              <a:t> </a:t>
            </a:r>
            <a:r>
              <a:rPr lang="de-DE" sz="1600" dirty="0" err="1" smtClean="0"/>
              <a:t>research</a:t>
            </a:r>
            <a:r>
              <a:rPr lang="de-DE" sz="1600" dirty="0" smtClean="0"/>
              <a:t> </a:t>
            </a:r>
            <a:r>
              <a:rPr lang="de-DE" sz="1600" dirty="0" err="1" smtClean="0"/>
              <a:t>needs</a:t>
            </a:r>
            <a:endParaRPr lang="de-DE" sz="1600" dirty="0" smtClean="0"/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Developing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decision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-support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tools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risk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assessment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b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policy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making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landscape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planning</a:t>
            </a:r>
            <a:endParaRPr lang="de-DE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Building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testing</a:t>
            </a:r>
            <a:r>
              <a:rPr lang="de-DE" sz="1600" dirty="0" smtClean="0"/>
              <a:t> </a:t>
            </a:r>
            <a:r>
              <a:rPr lang="de-DE" sz="1600" dirty="0" err="1" smtClean="0"/>
              <a:t>scenarios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Building, </a:t>
            </a:r>
            <a:r>
              <a:rPr lang="de-DE" sz="1600" dirty="0" err="1" smtClean="0"/>
              <a:t>adaption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combination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validated</a:t>
            </a:r>
            <a:r>
              <a:rPr lang="de-DE" sz="1600" dirty="0" smtClean="0"/>
              <a:t> </a:t>
            </a:r>
            <a:r>
              <a:rPr lang="de-DE" sz="1600" dirty="0" err="1" smtClean="0"/>
              <a:t>models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asess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three</a:t>
            </a:r>
            <a:r>
              <a:rPr lang="de-DE" sz="1600" dirty="0" smtClean="0"/>
              <a:t>-dimensional </a:t>
            </a:r>
            <a:r>
              <a:rPr lang="de-DE" sz="1600" dirty="0" err="1" smtClean="0"/>
              <a:t>sustainability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different </a:t>
            </a:r>
            <a:r>
              <a:rPr lang="de-DE" sz="1600" dirty="0" err="1" smtClean="0"/>
              <a:t>options</a:t>
            </a:r>
            <a:endParaRPr lang="de-DE" sz="1600" dirty="0" smtClean="0"/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Identification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testing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appropiate</a:t>
            </a:r>
            <a:r>
              <a:rPr lang="de-DE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3">
                    <a:lumMod val="50000"/>
                  </a:schemeClr>
                </a:solidFill>
              </a:rPr>
              <a:t>incentives</a:t>
            </a:r>
            <a:endParaRPr lang="en-GB" sz="1600" dirty="0"/>
          </a:p>
        </p:txBody>
      </p:sp>
      <p:sp>
        <p:nvSpPr>
          <p:cNvPr id="12" name="Rectángulo 13">
            <a:extLst>
              <a:ext uri="{FF2B5EF4-FFF2-40B4-BE49-F238E27FC236}">
                <a16:creationId xmlns:a16="http://schemas.microsoft.com/office/drawing/2014/main" id="{40AFE8EE-9C5C-F08B-7ABE-04D899218E30}"/>
              </a:ext>
            </a:extLst>
          </p:cNvPr>
          <p:cNvSpPr>
            <a:spLocks noChangeAspect="1"/>
          </p:cNvSpPr>
          <p:nvPr/>
        </p:nvSpPr>
        <p:spPr>
          <a:xfrm>
            <a:off x="6776092" y="4554577"/>
            <a:ext cx="1612332" cy="1800000"/>
          </a:xfrm>
          <a:prstGeom prst="rect">
            <a:avLst/>
          </a:prstGeom>
          <a:solidFill>
            <a:srgbClr val="FFD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estreifter Pfeil nach rechts 26"/>
          <p:cNvSpPr/>
          <p:nvPr/>
        </p:nvSpPr>
        <p:spPr>
          <a:xfrm rot="2751019">
            <a:off x="6012105" y="3774286"/>
            <a:ext cx="1901607" cy="673001"/>
          </a:xfrm>
          <a:prstGeom prst="stripedRightArrow">
            <a:avLst>
              <a:gd name="adj1" fmla="val 47316"/>
              <a:gd name="adj2" fmla="val 34136"/>
            </a:avLst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9122" tIns="697561" rIns="309123" bIns="697559" numCol="1" spcCol="1270" rtlCol="0" anchor="ctr" anchorCtr="0">
            <a:noAutofit/>
          </a:bodyPr>
          <a:lstStyle/>
          <a:p>
            <a:pPr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5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833065" y="4995753"/>
            <a:ext cx="15921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CT 4</a:t>
            </a:r>
            <a:r>
              <a:rPr lang="de-DE" sz="1400" b="1" dirty="0" smtClean="0"/>
              <a:t> </a:t>
            </a:r>
            <a:r>
              <a:rPr lang="de-DE" sz="1400" b="1" dirty="0"/>
              <a:t>– </a:t>
            </a:r>
            <a:r>
              <a:rPr lang="de-DE" sz="1400" b="1" dirty="0" smtClean="0"/>
              <a:t/>
            </a:r>
            <a:br>
              <a:rPr lang="de-DE" sz="1400" b="1" dirty="0" smtClean="0"/>
            </a:br>
            <a:r>
              <a:rPr lang="de-DE" sz="1400" b="1" dirty="0" err="1" smtClean="0"/>
              <a:t>Enablers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AE </a:t>
            </a:r>
          </a:p>
          <a:p>
            <a:pPr algn="ctr"/>
            <a:r>
              <a:rPr lang="de-DE" sz="1400" b="1" dirty="0" err="1" smtClean="0"/>
              <a:t>transition</a:t>
            </a:r>
            <a:endParaRPr lang="de-DE" sz="1400" b="1" dirty="0" smtClean="0"/>
          </a:p>
          <a:p>
            <a:pPr algn="ctr"/>
            <a:r>
              <a:rPr lang="de-DE" sz="1000" b="1" dirty="0" smtClean="0"/>
              <a:t>(</a:t>
            </a:r>
            <a:r>
              <a:rPr lang="de-DE" sz="1000" b="1" dirty="0" err="1" smtClean="0"/>
              <a:t>policies</a:t>
            </a:r>
            <a:r>
              <a:rPr lang="de-DE" sz="1000" b="1" dirty="0" smtClean="0"/>
              <a:t>, </a:t>
            </a:r>
            <a:r>
              <a:rPr lang="de-DE" sz="1000" b="1" dirty="0" err="1" smtClean="0"/>
              <a:t>assessment</a:t>
            </a:r>
            <a:r>
              <a:rPr lang="de-DE" sz="1000" b="1" dirty="0" smtClean="0"/>
              <a:t>,</a:t>
            </a:r>
          </a:p>
          <a:p>
            <a:pPr algn="ctr"/>
            <a:r>
              <a:rPr lang="de-DE" sz="1000" b="1" dirty="0" err="1" smtClean="0"/>
              <a:t>decision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support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tools</a:t>
            </a:r>
            <a:r>
              <a:rPr lang="de-DE" sz="1000" b="1" dirty="0" smtClean="0"/>
              <a:t>,</a:t>
            </a:r>
          </a:p>
          <a:p>
            <a:pPr algn="ctr"/>
            <a:r>
              <a:rPr lang="de-DE" sz="1000" b="1" dirty="0" err="1" smtClean="0"/>
              <a:t>incentives</a:t>
            </a:r>
            <a:r>
              <a:rPr lang="de-DE" sz="1000" b="1" dirty="0" smtClean="0"/>
              <a:t>)</a:t>
            </a:r>
          </a:p>
          <a:p>
            <a:pPr algn="ctr"/>
            <a:endParaRPr lang="de-DE" sz="1400" b="1" dirty="0"/>
          </a:p>
          <a:p>
            <a:pPr algn="ctr"/>
            <a:r>
              <a:rPr lang="de-DE" sz="1400" b="1" dirty="0" smtClean="0"/>
              <a:t> </a:t>
            </a:r>
            <a:endParaRPr lang="en-GB" sz="1400" b="1" dirty="0"/>
          </a:p>
        </p:txBody>
      </p:sp>
      <p:pic>
        <p:nvPicPr>
          <p:cNvPr id="22" name="Inhaltsplatzhalter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37008" y="2406582"/>
            <a:ext cx="274698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1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cross-cutting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/>
              <a:t> </a:t>
            </a:r>
            <a:r>
              <a:rPr lang="de-DE" dirty="0" err="1" smtClean="0"/>
              <a:t>scale-up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endParaRPr lang="en-GB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4262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Networking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AE LLs &amp; RIs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accelerate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transfer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locally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adopted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AE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innovations</a:t>
            </a:r>
            <a:endParaRPr lang="de-D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err="1"/>
              <a:t>V</a:t>
            </a:r>
            <a:r>
              <a:rPr lang="de-DE" b="1" dirty="0" err="1" smtClean="0"/>
              <a:t>alidate</a:t>
            </a:r>
            <a:r>
              <a:rPr lang="de-DE" b="1" dirty="0" smtClean="0"/>
              <a:t> </a:t>
            </a:r>
            <a:r>
              <a:rPr lang="de-DE" b="1" dirty="0" err="1" smtClean="0"/>
              <a:t>criteria</a:t>
            </a:r>
            <a:r>
              <a:rPr lang="de-DE" b="1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a EU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LLs </a:t>
            </a:r>
            <a:r>
              <a:rPr lang="de-DE" dirty="0" err="1" smtClean="0"/>
              <a:t>and</a:t>
            </a:r>
            <a:r>
              <a:rPr lang="de-DE" dirty="0" smtClean="0"/>
              <a:t> RIs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wide</a:t>
            </a:r>
            <a:r>
              <a:rPr lang="de-DE" dirty="0" smtClean="0"/>
              <a:t> </a:t>
            </a:r>
            <a:r>
              <a:rPr lang="de-DE" dirty="0" err="1" smtClean="0"/>
              <a:t>coverage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diversity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territories</a:t>
            </a:r>
            <a:endParaRPr lang="de-DE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err="1"/>
              <a:t>M</a:t>
            </a:r>
            <a:r>
              <a:rPr lang="de-DE" b="1" dirty="0" err="1" smtClean="0"/>
              <a:t>ethodologies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enhance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uptake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innovations</a:t>
            </a:r>
            <a:r>
              <a:rPr lang="de-DE" b="1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chains</a:t>
            </a:r>
            <a:r>
              <a:rPr lang="de-DE" dirty="0" smtClean="0"/>
              <a:t> at larger </a:t>
            </a:r>
            <a:r>
              <a:rPr lang="de-DE" dirty="0" err="1" smtClean="0"/>
              <a:t>geographical</a:t>
            </a:r>
            <a:r>
              <a:rPr lang="de-DE" dirty="0" smtClean="0"/>
              <a:t> </a:t>
            </a:r>
            <a:r>
              <a:rPr lang="de-DE" dirty="0" err="1" smtClean="0"/>
              <a:t>scales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Monitoring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effectiveness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progress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changes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at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de-DE" dirty="0" smtClean="0">
                <a:solidFill>
                  <a:schemeClr val="accent3">
                    <a:lumMod val="50000"/>
                  </a:schemeClr>
                </a:solidFill>
              </a:rPr>
              <a:t> EU </a:t>
            </a:r>
            <a:r>
              <a:rPr lang="de-DE" dirty="0" err="1" smtClean="0">
                <a:solidFill>
                  <a:schemeClr val="accent3">
                    <a:lumMod val="50000"/>
                  </a:schemeClr>
                </a:solidFill>
              </a:rPr>
              <a:t>level</a:t>
            </a:r>
            <a:endParaRPr lang="de-DE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 err="1" smtClean="0"/>
              <a:t>Indicators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economic</a:t>
            </a:r>
            <a:r>
              <a:rPr lang="de-DE" dirty="0" smtClean="0"/>
              <a:t>,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environmental </a:t>
            </a:r>
            <a:r>
              <a:rPr lang="de-DE" dirty="0" err="1" smtClean="0"/>
              <a:t>dimensions</a:t>
            </a:r>
            <a:endParaRPr lang="de-DE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b="1" dirty="0"/>
              <a:t>M</a:t>
            </a:r>
            <a:r>
              <a:rPr lang="de-DE" b="1" dirty="0" smtClean="0"/>
              <a:t>onitoring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evaluation</a:t>
            </a:r>
            <a:r>
              <a:rPr lang="de-DE" b="1" dirty="0" smtClean="0"/>
              <a:t> </a:t>
            </a:r>
            <a:r>
              <a:rPr lang="de-DE" dirty="0" err="1" smtClean="0"/>
              <a:t>framework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99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additional remarks…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4262"/>
          </a:xfrm>
        </p:spPr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Organic </a:t>
            </a:r>
            <a:r>
              <a:rPr lang="en-US" dirty="0"/>
              <a:t>is a key practice to accelerate AE </a:t>
            </a:r>
            <a:r>
              <a:rPr lang="en-US" dirty="0" smtClean="0"/>
              <a:t>transition</a:t>
            </a:r>
            <a:br>
              <a:rPr lang="en-US" dirty="0" smtClean="0"/>
            </a:br>
            <a:r>
              <a:rPr lang="en-US" dirty="0" smtClean="0"/>
              <a:t>(+</a:t>
            </a:r>
            <a:r>
              <a:rPr lang="en-US" dirty="0"/>
              <a:t>F2F target of 25%)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AE </a:t>
            </a:r>
            <a:r>
              <a:rPr lang="en-US" dirty="0"/>
              <a:t>transition </a:t>
            </a:r>
            <a:r>
              <a:rPr lang="en-US" dirty="0" smtClean="0"/>
              <a:t>can learn from the advances of organic </a:t>
            </a:r>
            <a:r>
              <a:rPr lang="en-US" dirty="0"/>
              <a:t>farming AND organic farming can benefit from AE research to go a step beyond in </a:t>
            </a:r>
            <a:r>
              <a:rPr lang="en-US" dirty="0" smtClean="0"/>
              <a:t>sustainability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err="1"/>
              <a:t>Agroecology</a:t>
            </a:r>
            <a:r>
              <a:rPr lang="en-US" dirty="0"/>
              <a:t> is </a:t>
            </a:r>
            <a:r>
              <a:rPr lang="en-US" dirty="0" smtClean="0"/>
              <a:t>“umbrella” / principles both </a:t>
            </a:r>
            <a:r>
              <a:rPr lang="en-US" dirty="0"/>
              <a:t>for organic and </a:t>
            </a:r>
            <a:r>
              <a:rPr lang="en-US" dirty="0" smtClean="0"/>
              <a:t>other farmers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Cross-</a:t>
            </a:r>
            <a:r>
              <a:rPr lang="en-US" dirty="0" err="1" smtClean="0"/>
              <a:t>fertilisation</a:t>
            </a:r>
            <a:r>
              <a:rPr lang="en-US" dirty="0" smtClean="0"/>
              <a:t> </a:t>
            </a:r>
            <a:r>
              <a:rPr lang="en-US" dirty="0"/>
              <a:t>between </a:t>
            </a:r>
            <a:r>
              <a:rPr lang="en-US" dirty="0" smtClean="0"/>
              <a:t>farming practices </a:t>
            </a:r>
            <a:r>
              <a:rPr lang="en-US" dirty="0"/>
              <a:t>should be </a:t>
            </a:r>
            <a:r>
              <a:rPr lang="en-US" dirty="0" smtClean="0"/>
              <a:t>encouraged (AE…)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Though organic has particular challenges &amp; specific needs</a:t>
            </a:r>
            <a:endParaRPr lang="de-DE" dirty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Partnership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3F5836-D365-4B0B-8273-EC9288AB93C1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Name der Präsentation / Referent, Geschäftsbereich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89190-1057-48DC-BDEA-AB324337B816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Preparing</a:t>
            </a:r>
            <a:r>
              <a:rPr lang="de-DE" dirty="0" smtClean="0"/>
              <a:t> AGROECOLOGY</a:t>
            </a:r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Partnership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endParaRPr lang="en-GB" dirty="0"/>
          </a:p>
        </p:txBody>
      </p:sp>
      <p:sp>
        <p:nvSpPr>
          <p:cNvPr id="9" name="Form 8"/>
          <p:cNvSpPr/>
          <p:nvPr/>
        </p:nvSpPr>
        <p:spPr>
          <a:xfrm>
            <a:off x="457191" y="3356992"/>
            <a:ext cx="8229618" cy="2772346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Abgerundetes Rechteck 23"/>
          <p:cNvSpPr/>
          <p:nvPr/>
        </p:nvSpPr>
        <p:spPr>
          <a:xfrm>
            <a:off x="898131" y="3899352"/>
            <a:ext cx="2582569" cy="12415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285750" lvl="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April 2022: </a:t>
            </a:r>
            <a:r>
              <a:rPr lang="de-DE" sz="1200" dirty="0" err="1"/>
              <a:t>Commitments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MS/AC</a:t>
            </a:r>
          </a:p>
          <a:p>
            <a:pPr marL="285750" lvl="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 err="1"/>
              <a:t>Concept</a:t>
            </a:r>
            <a:r>
              <a:rPr lang="de-DE" sz="1200" dirty="0"/>
              <a:t> / WPs</a:t>
            </a:r>
          </a:p>
          <a:p>
            <a:pPr marL="285750" lvl="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Summer 2022: </a:t>
            </a:r>
            <a:r>
              <a:rPr lang="de-DE" sz="1200" dirty="0" err="1"/>
              <a:t>Interested</a:t>
            </a:r>
            <a:r>
              <a:rPr lang="de-DE" sz="1200" dirty="0"/>
              <a:t> </a:t>
            </a:r>
            <a:r>
              <a:rPr lang="de-DE" sz="1200" dirty="0" err="1"/>
              <a:t>partners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MS/AC </a:t>
            </a:r>
            <a:r>
              <a:rPr lang="de-DE" sz="1200" dirty="0" err="1"/>
              <a:t>joining</a:t>
            </a:r>
            <a:endParaRPr lang="de-DE" sz="1200" dirty="0"/>
          </a:p>
        </p:txBody>
      </p:sp>
      <p:sp>
        <p:nvSpPr>
          <p:cNvPr id="26" name="Rechteck 25"/>
          <p:cNvSpPr/>
          <p:nvPr/>
        </p:nvSpPr>
        <p:spPr>
          <a:xfrm>
            <a:off x="556519" y="5007197"/>
            <a:ext cx="1711225" cy="2585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Initialising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consortium</a:t>
            </a:r>
            <a:endParaRPr lang="en-GB" sz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540702"/>
              </p:ext>
            </p:extLst>
          </p:nvPr>
        </p:nvGraphicFramePr>
        <p:xfrm>
          <a:off x="553591" y="5548516"/>
          <a:ext cx="807856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83035">
                  <a:extLst>
                    <a:ext uri="{9D8B030D-6E8A-4147-A177-3AD203B41FA5}">
                      <a16:colId xmlns:a16="http://schemas.microsoft.com/office/drawing/2014/main" val="1693162510"/>
                    </a:ext>
                  </a:extLst>
                </a:gridCol>
                <a:gridCol w="1346428">
                  <a:extLst>
                    <a:ext uri="{9D8B030D-6E8A-4147-A177-3AD203B41FA5}">
                      <a16:colId xmlns:a16="http://schemas.microsoft.com/office/drawing/2014/main" val="222956396"/>
                    </a:ext>
                  </a:extLst>
                </a:gridCol>
                <a:gridCol w="1346428">
                  <a:extLst>
                    <a:ext uri="{9D8B030D-6E8A-4147-A177-3AD203B41FA5}">
                      <a16:colId xmlns:a16="http://schemas.microsoft.com/office/drawing/2014/main" val="701825689"/>
                    </a:ext>
                  </a:extLst>
                </a:gridCol>
                <a:gridCol w="1009821">
                  <a:extLst>
                    <a:ext uri="{9D8B030D-6E8A-4147-A177-3AD203B41FA5}">
                      <a16:colId xmlns:a16="http://schemas.microsoft.com/office/drawing/2014/main" val="2955012357"/>
                    </a:ext>
                  </a:extLst>
                </a:gridCol>
                <a:gridCol w="1683035">
                  <a:extLst>
                    <a:ext uri="{9D8B030D-6E8A-4147-A177-3AD203B41FA5}">
                      <a16:colId xmlns:a16="http://schemas.microsoft.com/office/drawing/2014/main" val="2294865061"/>
                    </a:ext>
                  </a:extLst>
                </a:gridCol>
                <a:gridCol w="1009821">
                  <a:extLst>
                    <a:ext uri="{9D8B030D-6E8A-4147-A177-3AD203B41FA5}">
                      <a16:colId xmlns:a16="http://schemas.microsoft.com/office/drawing/2014/main" val="23119337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2022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2023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2024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24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Apr - Aug</a:t>
                      </a:r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15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Partnership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endParaRPr lang="en-GB" dirty="0"/>
          </a:p>
        </p:txBody>
      </p:sp>
      <p:sp>
        <p:nvSpPr>
          <p:cNvPr id="9" name="Form 8"/>
          <p:cNvSpPr/>
          <p:nvPr/>
        </p:nvSpPr>
        <p:spPr>
          <a:xfrm>
            <a:off x="457191" y="3356992"/>
            <a:ext cx="8229618" cy="2772346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Abgerundetes Rechteck 23"/>
          <p:cNvSpPr/>
          <p:nvPr/>
        </p:nvSpPr>
        <p:spPr>
          <a:xfrm>
            <a:off x="898131" y="3899352"/>
            <a:ext cx="2582569" cy="12415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285750" lvl="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April 2022: </a:t>
            </a:r>
            <a:r>
              <a:rPr lang="de-DE" sz="1200" dirty="0" err="1"/>
              <a:t>Commitments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MS/AC</a:t>
            </a:r>
          </a:p>
          <a:p>
            <a:pPr marL="285750" lvl="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 err="1"/>
              <a:t>Concept</a:t>
            </a:r>
            <a:r>
              <a:rPr lang="de-DE" sz="1200" dirty="0"/>
              <a:t> / WPs</a:t>
            </a:r>
          </a:p>
          <a:p>
            <a:pPr marL="285750" lvl="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Summer 2022: </a:t>
            </a:r>
            <a:r>
              <a:rPr lang="de-DE" sz="1200" dirty="0" err="1"/>
              <a:t>Interested</a:t>
            </a:r>
            <a:r>
              <a:rPr lang="de-DE" sz="1200" dirty="0"/>
              <a:t> </a:t>
            </a:r>
            <a:r>
              <a:rPr lang="de-DE" sz="1200" dirty="0" err="1"/>
              <a:t>partners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MS/AC </a:t>
            </a:r>
            <a:r>
              <a:rPr lang="de-DE" sz="1200" dirty="0" err="1"/>
              <a:t>joining</a:t>
            </a:r>
            <a:endParaRPr lang="de-DE" sz="12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968549"/>
              </p:ext>
            </p:extLst>
          </p:nvPr>
        </p:nvGraphicFramePr>
        <p:xfrm>
          <a:off x="553591" y="5548516"/>
          <a:ext cx="807856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83035">
                  <a:extLst>
                    <a:ext uri="{9D8B030D-6E8A-4147-A177-3AD203B41FA5}">
                      <a16:colId xmlns:a16="http://schemas.microsoft.com/office/drawing/2014/main" val="1693162510"/>
                    </a:ext>
                  </a:extLst>
                </a:gridCol>
                <a:gridCol w="1346428">
                  <a:extLst>
                    <a:ext uri="{9D8B030D-6E8A-4147-A177-3AD203B41FA5}">
                      <a16:colId xmlns:a16="http://schemas.microsoft.com/office/drawing/2014/main" val="222956396"/>
                    </a:ext>
                  </a:extLst>
                </a:gridCol>
                <a:gridCol w="1346428">
                  <a:extLst>
                    <a:ext uri="{9D8B030D-6E8A-4147-A177-3AD203B41FA5}">
                      <a16:colId xmlns:a16="http://schemas.microsoft.com/office/drawing/2014/main" val="701825689"/>
                    </a:ext>
                  </a:extLst>
                </a:gridCol>
                <a:gridCol w="1009821">
                  <a:extLst>
                    <a:ext uri="{9D8B030D-6E8A-4147-A177-3AD203B41FA5}">
                      <a16:colId xmlns:a16="http://schemas.microsoft.com/office/drawing/2014/main" val="2955012357"/>
                    </a:ext>
                  </a:extLst>
                </a:gridCol>
                <a:gridCol w="1683035">
                  <a:extLst>
                    <a:ext uri="{9D8B030D-6E8A-4147-A177-3AD203B41FA5}">
                      <a16:colId xmlns:a16="http://schemas.microsoft.com/office/drawing/2014/main" val="2294865061"/>
                    </a:ext>
                  </a:extLst>
                </a:gridCol>
                <a:gridCol w="1009821">
                  <a:extLst>
                    <a:ext uri="{9D8B030D-6E8A-4147-A177-3AD203B41FA5}">
                      <a16:colId xmlns:a16="http://schemas.microsoft.com/office/drawing/2014/main" val="23119337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2022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2023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2024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24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Apr - Aug</a:t>
                      </a:r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Sep-</a:t>
                      </a:r>
                      <a:r>
                        <a:rPr lang="de-DE" sz="1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Dec</a:t>
                      </a:r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153323"/>
                  </a:ext>
                </a:extLst>
              </a:tr>
            </a:tbl>
          </a:graphicData>
        </a:graphic>
      </p:graphicFrame>
      <p:sp>
        <p:nvSpPr>
          <p:cNvPr id="18" name="Abgerundetes Rechteck 17"/>
          <p:cNvSpPr/>
          <p:nvPr/>
        </p:nvSpPr>
        <p:spPr>
          <a:xfrm>
            <a:off x="2411761" y="2662035"/>
            <a:ext cx="2088232" cy="10681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Meetings </a:t>
            </a:r>
            <a:r>
              <a:rPr lang="de-DE" sz="1200" dirty="0" err="1"/>
              <a:t>of</a:t>
            </a:r>
            <a:r>
              <a:rPr lang="de-DE" sz="1200" dirty="0"/>
              <a:t> MS/AC</a:t>
            </a:r>
            <a:endParaRPr lang="de-DE" sz="900" dirty="0"/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WP-leads</a:t>
            </a:r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Building WP-teams</a:t>
            </a:r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Call </a:t>
            </a:r>
            <a:r>
              <a:rPr lang="de-DE" sz="1200" dirty="0" err="1"/>
              <a:t>opening</a:t>
            </a:r>
            <a:r>
              <a:rPr lang="de-DE" sz="1200" dirty="0"/>
              <a:t> </a:t>
            </a:r>
            <a:r>
              <a:rPr lang="de-DE" sz="1200" dirty="0" err="1"/>
              <a:t>Dec</a:t>
            </a:r>
            <a:r>
              <a:rPr lang="de-DE" sz="1200" dirty="0"/>
              <a:t>. 2022</a:t>
            </a:r>
          </a:p>
        </p:txBody>
      </p:sp>
      <p:sp>
        <p:nvSpPr>
          <p:cNvPr id="20" name="Rechteck 19"/>
          <p:cNvSpPr/>
          <p:nvPr/>
        </p:nvSpPr>
        <p:spPr>
          <a:xfrm>
            <a:off x="2189415" y="3508324"/>
            <a:ext cx="1374473" cy="424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Preparing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for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the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call</a:t>
            </a:r>
            <a:endParaRPr lang="en-GB" sz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3" name="Flussdiagramm: Alternativer Prozess 12"/>
          <p:cNvSpPr/>
          <p:nvPr/>
        </p:nvSpPr>
        <p:spPr>
          <a:xfrm flipH="1">
            <a:off x="440658" y="3969780"/>
            <a:ext cx="3040042" cy="1171109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56519" y="5007197"/>
            <a:ext cx="1711225" cy="2585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Initialising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consortium</a:t>
            </a:r>
            <a:endParaRPr lang="en-GB" sz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 flipH="1">
            <a:off x="553591" y="5009289"/>
            <a:ext cx="1730686" cy="28293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1" name="Flussdiagramm: Alternativer Prozess 10"/>
          <p:cNvSpPr/>
          <p:nvPr/>
        </p:nvSpPr>
        <p:spPr>
          <a:xfrm flipH="1">
            <a:off x="501231" y="3209529"/>
            <a:ext cx="1665569" cy="789748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/>
          <p:cNvSpPr/>
          <p:nvPr/>
        </p:nvSpPr>
        <p:spPr>
          <a:xfrm>
            <a:off x="4564535" y="2148764"/>
            <a:ext cx="2663059" cy="10681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10 meetings of ET</a:t>
            </a:r>
            <a:endParaRPr lang="de-DE" sz="1200" dirty="0"/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 err="1"/>
              <a:t>Numerous</a:t>
            </a:r>
            <a:r>
              <a:rPr lang="de-DE" sz="1200" dirty="0"/>
              <a:t> WP-meetings</a:t>
            </a:r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 err="1"/>
              <a:t>Proposal</a:t>
            </a:r>
            <a:r>
              <a:rPr lang="de-DE" sz="1200" dirty="0"/>
              <a:t> </a:t>
            </a:r>
            <a:r>
              <a:rPr lang="de-DE" sz="1200" dirty="0" err="1"/>
              <a:t>submitted</a:t>
            </a:r>
            <a:r>
              <a:rPr lang="de-DE" sz="1200" dirty="0"/>
              <a:t> 06.04.2023</a:t>
            </a:r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ESR </a:t>
            </a:r>
            <a:r>
              <a:rPr lang="de-DE" sz="1200" dirty="0" err="1"/>
              <a:t>July</a:t>
            </a:r>
            <a:r>
              <a:rPr lang="de-DE" sz="1200" dirty="0"/>
              <a:t> 2023: 12,5/15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Partnership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endParaRPr lang="en-GB" dirty="0"/>
          </a:p>
        </p:txBody>
      </p:sp>
      <p:sp>
        <p:nvSpPr>
          <p:cNvPr id="9" name="Form 8"/>
          <p:cNvSpPr/>
          <p:nvPr/>
        </p:nvSpPr>
        <p:spPr>
          <a:xfrm>
            <a:off x="457191" y="3356992"/>
            <a:ext cx="8229618" cy="2772346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Abgerundetes Rechteck 23"/>
          <p:cNvSpPr/>
          <p:nvPr/>
        </p:nvSpPr>
        <p:spPr>
          <a:xfrm>
            <a:off x="898131" y="3899352"/>
            <a:ext cx="2582569" cy="12415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285750" lvl="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April 2022: </a:t>
            </a:r>
            <a:r>
              <a:rPr lang="de-DE" sz="1200" dirty="0" err="1"/>
              <a:t>Commitments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MS/AC</a:t>
            </a:r>
          </a:p>
          <a:p>
            <a:pPr marL="285750" lvl="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 err="1"/>
              <a:t>Concept</a:t>
            </a:r>
            <a:r>
              <a:rPr lang="de-DE" sz="1200" dirty="0"/>
              <a:t> / WPs</a:t>
            </a:r>
          </a:p>
          <a:p>
            <a:pPr marL="285750" lvl="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Summer 2022: </a:t>
            </a:r>
            <a:r>
              <a:rPr lang="de-DE" sz="1200" dirty="0" err="1"/>
              <a:t>Interested</a:t>
            </a:r>
            <a:r>
              <a:rPr lang="de-DE" sz="1200" dirty="0"/>
              <a:t> </a:t>
            </a:r>
            <a:r>
              <a:rPr lang="de-DE" sz="1200" dirty="0" err="1"/>
              <a:t>partners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MS/AC </a:t>
            </a:r>
            <a:r>
              <a:rPr lang="de-DE" sz="1200" dirty="0" err="1"/>
              <a:t>joining</a:t>
            </a:r>
            <a:endParaRPr lang="de-DE" sz="12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47330"/>
              </p:ext>
            </p:extLst>
          </p:nvPr>
        </p:nvGraphicFramePr>
        <p:xfrm>
          <a:off x="553591" y="5548516"/>
          <a:ext cx="807856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83035">
                  <a:extLst>
                    <a:ext uri="{9D8B030D-6E8A-4147-A177-3AD203B41FA5}">
                      <a16:colId xmlns:a16="http://schemas.microsoft.com/office/drawing/2014/main" val="1693162510"/>
                    </a:ext>
                  </a:extLst>
                </a:gridCol>
                <a:gridCol w="1346428">
                  <a:extLst>
                    <a:ext uri="{9D8B030D-6E8A-4147-A177-3AD203B41FA5}">
                      <a16:colId xmlns:a16="http://schemas.microsoft.com/office/drawing/2014/main" val="222956396"/>
                    </a:ext>
                  </a:extLst>
                </a:gridCol>
                <a:gridCol w="1346428">
                  <a:extLst>
                    <a:ext uri="{9D8B030D-6E8A-4147-A177-3AD203B41FA5}">
                      <a16:colId xmlns:a16="http://schemas.microsoft.com/office/drawing/2014/main" val="701825689"/>
                    </a:ext>
                  </a:extLst>
                </a:gridCol>
                <a:gridCol w="1009821">
                  <a:extLst>
                    <a:ext uri="{9D8B030D-6E8A-4147-A177-3AD203B41FA5}">
                      <a16:colId xmlns:a16="http://schemas.microsoft.com/office/drawing/2014/main" val="2955012357"/>
                    </a:ext>
                  </a:extLst>
                </a:gridCol>
                <a:gridCol w="1683035">
                  <a:extLst>
                    <a:ext uri="{9D8B030D-6E8A-4147-A177-3AD203B41FA5}">
                      <a16:colId xmlns:a16="http://schemas.microsoft.com/office/drawing/2014/main" val="2294865061"/>
                    </a:ext>
                  </a:extLst>
                </a:gridCol>
                <a:gridCol w="1009821">
                  <a:extLst>
                    <a:ext uri="{9D8B030D-6E8A-4147-A177-3AD203B41FA5}">
                      <a16:colId xmlns:a16="http://schemas.microsoft.com/office/drawing/2014/main" val="23119337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2022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2023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2024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24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Apr - Aug</a:t>
                      </a:r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Sep-</a:t>
                      </a:r>
                      <a:r>
                        <a:rPr lang="de-DE" sz="1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Dec</a:t>
                      </a:r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Jan-Apr</a:t>
                      </a:r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May-Jul</a:t>
                      </a:r>
                      <a:endParaRPr lang="en-GB" sz="1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153323"/>
                  </a:ext>
                </a:extLst>
              </a:tr>
            </a:tbl>
          </a:graphicData>
        </a:graphic>
      </p:graphicFrame>
      <p:sp>
        <p:nvSpPr>
          <p:cNvPr id="18" name="Abgerundetes Rechteck 17"/>
          <p:cNvSpPr/>
          <p:nvPr/>
        </p:nvSpPr>
        <p:spPr>
          <a:xfrm>
            <a:off x="2411761" y="2662035"/>
            <a:ext cx="2088232" cy="10681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Meetings </a:t>
            </a:r>
            <a:r>
              <a:rPr lang="de-DE" sz="1200" dirty="0" err="1"/>
              <a:t>of</a:t>
            </a:r>
            <a:r>
              <a:rPr lang="de-DE" sz="1200" dirty="0"/>
              <a:t> MS/AC</a:t>
            </a:r>
            <a:endParaRPr lang="de-DE" sz="900" dirty="0"/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WP-leads</a:t>
            </a:r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Building WP-teams</a:t>
            </a:r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Call </a:t>
            </a:r>
            <a:r>
              <a:rPr lang="de-DE" sz="1200" dirty="0" err="1"/>
              <a:t>opening</a:t>
            </a:r>
            <a:r>
              <a:rPr lang="de-DE" sz="1200" dirty="0"/>
              <a:t> </a:t>
            </a:r>
            <a:r>
              <a:rPr lang="de-DE" sz="1200" dirty="0" err="1"/>
              <a:t>Dec</a:t>
            </a:r>
            <a:r>
              <a:rPr lang="de-DE" sz="1200" dirty="0"/>
              <a:t>. 2022</a:t>
            </a:r>
          </a:p>
        </p:txBody>
      </p:sp>
      <p:sp>
        <p:nvSpPr>
          <p:cNvPr id="13" name="Flussdiagramm: Alternativer Prozess 12"/>
          <p:cNvSpPr/>
          <p:nvPr/>
        </p:nvSpPr>
        <p:spPr>
          <a:xfrm flipH="1">
            <a:off x="440658" y="3881564"/>
            <a:ext cx="3040042" cy="1259325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56519" y="5007197"/>
            <a:ext cx="1711225" cy="2585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Initialising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consortium</a:t>
            </a:r>
            <a:endParaRPr lang="en-GB" sz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 flipH="1">
            <a:off x="468313" y="5009290"/>
            <a:ext cx="1815964" cy="2564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 flipH="1">
            <a:off x="2403425" y="2627163"/>
            <a:ext cx="2096568" cy="112956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189415" y="3508324"/>
            <a:ext cx="1374473" cy="424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Preparing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for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the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call</a:t>
            </a:r>
            <a:endParaRPr lang="en-GB" sz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 flipH="1">
            <a:off x="2168774" y="3475886"/>
            <a:ext cx="1467122" cy="4855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635896" y="2996952"/>
            <a:ext cx="2304256" cy="424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Proposal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submission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&amp;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evaluation</a:t>
            </a:r>
            <a:endParaRPr lang="en-GB" sz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7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/>
          <p:cNvSpPr/>
          <p:nvPr/>
        </p:nvSpPr>
        <p:spPr>
          <a:xfrm>
            <a:off x="4564535" y="2148764"/>
            <a:ext cx="2663059" cy="10681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10 meetings of ET</a:t>
            </a:r>
            <a:endParaRPr lang="de-DE" sz="1200" dirty="0"/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 err="1"/>
              <a:t>Numerous</a:t>
            </a:r>
            <a:r>
              <a:rPr lang="de-DE" sz="1200" dirty="0"/>
              <a:t> WP-meetings</a:t>
            </a:r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 err="1"/>
              <a:t>Proposal</a:t>
            </a:r>
            <a:r>
              <a:rPr lang="de-DE" sz="1200" dirty="0"/>
              <a:t> </a:t>
            </a:r>
            <a:r>
              <a:rPr lang="de-DE" sz="1200" dirty="0" err="1"/>
              <a:t>submitted</a:t>
            </a:r>
            <a:r>
              <a:rPr lang="de-DE" sz="1200" dirty="0"/>
              <a:t> 06.04.2023</a:t>
            </a:r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ESR </a:t>
            </a:r>
            <a:r>
              <a:rPr lang="de-DE" sz="1200" dirty="0" err="1"/>
              <a:t>July</a:t>
            </a:r>
            <a:r>
              <a:rPr lang="de-DE" sz="1200" dirty="0"/>
              <a:t> 2023: 12,5/15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Partnership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endParaRPr lang="en-GB" dirty="0"/>
          </a:p>
        </p:txBody>
      </p:sp>
      <p:sp>
        <p:nvSpPr>
          <p:cNvPr id="9" name="Form 8"/>
          <p:cNvSpPr/>
          <p:nvPr/>
        </p:nvSpPr>
        <p:spPr>
          <a:xfrm>
            <a:off x="457191" y="3356992"/>
            <a:ext cx="8229618" cy="2772346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Abgerundetes Rechteck 23"/>
          <p:cNvSpPr/>
          <p:nvPr/>
        </p:nvSpPr>
        <p:spPr>
          <a:xfrm>
            <a:off x="898131" y="3899352"/>
            <a:ext cx="2582569" cy="124153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285750" lvl="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April 2022: </a:t>
            </a:r>
            <a:r>
              <a:rPr lang="de-DE" sz="1200" dirty="0" err="1"/>
              <a:t>Commitments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MS/AC</a:t>
            </a:r>
          </a:p>
          <a:p>
            <a:pPr marL="285750" lvl="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 err="1"/>
              <a:t>Concept</a:t>
            </a:r>
            <a:r>
              <a:rPr lang="de-DE" sz="1200" dirty="0"/>
              <a:t> / WPs</a:t>
            </a:r>
          </a:p>
          <a:p>
            <a:pPr marL="285750" lvl="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Summer 2022: </a:t>
            </a:r>
            <a:r>
              <a:rPr lang="de-DE" sz="1200" dirty="0" err="1"/>
              <a:t>Interested</a:t>
            </a:r>
            <a:r>
              <a:rPr lang="de-DE" sz="1200" dirty="0"/>
              <a:t> </a:t>
            </a:r>
            <a:r>
              <a:rPr lang="de-DE" sz="1200" dirty="0" err="1"/>
              <a:t>partners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MS/AC </a:t>
            </a:r>
            <a:r>
              <a:rPr lang="de-DE" sz="1200" dirty="0" err="1"/>
              <a:t>joining</a:t>
            </a:r>
            <a:endParaRPr lang="de-DE" sz="12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9234"/>
              </p:ext>
            </p:extLst>
          </p:nvPr>
        </p:nvGraphicFramePr>
        <p:xfrm>
          <a:off x="553591" y="5548516"/>
          <a:ext cx="8078568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83035">
                  <a:extLst>
                    <a:ext uri="{9D8B030D-6E8A-4147-A177-3AD203B41FA5}">
                      <a16:colId xmlns:a16="http://schemas.microsoft.com/office/drawing/2014/main" val="1693162510"/>
                    </a:ext>
                  </a:extLst>
                </a:gridCol>
                <a:gridCol w="1346428">
                  <a:extLst>
                    <a:ext uri="{9D8B030D-6E8A-4147-A177-3AD203B41FA5}">
                      <a16:colId xmlns:a16="http://schemas.microsoft.com/office/drawing/2014/main" val="222956396"/>
                    </a:ext>
                  </a:extLst>
                </a:gridCol>
                <a:gridCol w="1346428">
                  <a:extLst>
                    <a:ext uri="{9D8B030D-6E8A-4147-A177-3AD203B41FA5}">
                      <a16:colId xmlns:a16="http://schemas.microsoft.com/office/drawing/2014/main" val="701825689"/>
                    </a:ext>
                  </a:extLst>
                </a:gridCol>
                <a:gridCol w="1009821">
                  <a:extLst>
                    <a:ext uri="{9D8B030D-6E8A-4147-A177-3AD203B41FA5}">
                      <a16:colId xmlns:a16="http://schemas.microsoft.com/office/drawing/2014/main" val="2955012357"/>
                    </a:ext>
                  </a:extLst>
                </a:gridCol>
                <a:gridCol w="1683035">
                  <a:extLst>
                    <a:ext uri="{9D8B030D-6E8A-4147-A177-3AD203B41FA5}">
                      <a16:colId xmlns:a16="http://schemas.microsoft.com/office/drawing/2014/main" val="2294865061"/>
                    </a:ext>
                  </a:extLst>
                </a:gridCol>
                <a:gridCol w="1009821">
                  <a:extLst>
                    <a:ext uri="{9D8B030D-6E8A-4147-A177-3AD203B41FA5}">
                      <a16:colId xmlns:a16="http://schemas.microsoft.com/office/drawing/2014/main" val="23119337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2022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2023</a:t>
                      </a:r>
                      <a:endParaRPr lang="en-GB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2024</a:t>
                      </a:r>
                      <a:endParaRPr lang="en-GB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244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Apr - Aug</a:t>
                      </a:r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Sep-</a:t>
                      </a:r>
                      <a:r>
                        <a:rPr lang="de-DE" sz="1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Dec</a:t>
                      </a:r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Jan-Apr</a:t>
                      </a:r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May-Jul</a:t>
                      </a:r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Aug 2023 – </a:t>
                      </a:r>
                      <a:r>
                        <a:rPr lang="de-DE" sz="1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early</a:t>
                      </a:r>
                      <a:r>
                        <a:rPr lang="de-DE" sz="1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2024</a:t>
                      </a:r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153323"/>
                  </a:ext>
                </a:extLst>
              </a:tr>
            </a:tbl>
          </a:graphicData>
        </a:graphic>
      </p:graphicFrame>
      <p:sp>
        <p:nvSpPr>
          <p:cNvPr id="18" name="Abgerundetes Rechteck 17"/>
          <p:cNvSpPr/>
          <p:nvPr/>
        </p:nvSpPr>
        <p:spPr>
          <a:xfrm>
            <a:off x="2411761" y="2662035"/>
            <a:ext cx="2088232" cy="10681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Meetings </a:t>
            </a:r>
            <a:r>
              <a:rPr lang="de-DE" sz="1200" dirty="0" err="1"/>
              <a:t>of</a:t>
            </a:r>
            <a:r>
              <a:rPr lang="de-DE" sz="1200" dirty="0"/>
              <a:t> MS/AC</a:t>
            </a:r>
            <a:endParaRPr lang="de-DE" sz="900" dirty="0"/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WP-leads</a:t>
            </a:r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Building WP-teams</a:t>
            </a:r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Call </a:t>
            </a:r>
            <a:r>
              <a:rPr lang="de-DE" sz="1200" dirty="0" err="1"/>
              <a:t>opening</a:t>
            </a:r>
            <a:r>
              <a:rPr lang="de-DE" sz="1200" dirty="0"/>
              <a:t> </a:t>
            </a:r>
            <a:r>
              <a:rPr lang="de-DE" sz="1200" dirty="0" err="1"/>
              <a:t>Dec</a:t>
            </a:r>
            <a:r>
              <a:rPr lang="de-DE" sz="1200" dirty="0"/>
              <a:t>. 2022</a:t>
            </a:r>
          </a:p>
        </p:txBody>
      </p:sp>
      <p:sp>
        <p:nvSpPr>
          <p:cNvPr id="33" name="Abgerundetes Rechteck 32"/>
          <p:cNvSpPr/>
          <p:nvPr/>
        </p:nvSpPr>
        <p:spPr>
          <a:xfrm>
            <a:off x="6221552" y="3624588"/>
            <a:ext cx="2183327" cy="9894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GA </a:t>
            </a:r>
            <a:r>
              <a:rPr lang="de-DE" sz="1600" dirty="0" err="1"/>
              <a:t>preparation</a:t>
            </a:r>
            <a:endParaRPr lang="de-DE" sz="1600" dirty="0"/>
          </a:p>
          <a:p>
            <a:pPr marL="171450" lvl="0" indent="-1714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Probably</a:t>
            </a:r>
            <a:r>
              <a:rPr lang="de-DE" sz="1600" dirty="0"/>
              <a:t> </a:t>
            </a:r>
            <a:r>
              <a:rPr lang="de-DE" sz="1600" dirty="0" err="1"/>
              <a:t>start</a:t>
            </a:r>
            <a:r>
              <a:rPr lang="de-DE" sz="1600" dirty="0"/>
              <a:t> </a:t>
            </a:r>
            <a:r>
              <a:rPr lang="de-DE" sz="1600" dirty="0" err="1"/>
              <a:t>early</a:t>
            </a:r>
            <a:r>
              <a:rPr lang="de-DE" sz="1600" dirty="0"/>
              <a:t> 2024</a:t>
            </a:r>
          </a:p>
        </p:txBody>
      </p:sp>
      <p:sp>
        <p:nvSpPr>
          <p:cNvPr id="34" name="Rechteck 33"/>
          <p:cNvSpPr/>
          <p:nvPr/>
        </p:nvSpPr>
        <p:spPr>
          <a:xfrm>
            <a:off x="6035427" y="4497953"/>
            <a:ext cx="2555578" cy="3139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6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Now</a:t>
            </a:r>
            <a:r>
              <a:rPr lang="de-DE" sz="16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&amp; </a:t>
            </a:r>
            <a:r>
              <a:rPr lang="de-DE" sz="16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Later</a:t>
            </a:r>
            <a:endParaRPr lang="en-GB" sz="16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3" name="Flussdiagramm: Alternativer Prozess 12"/>
          <p:cNvSpPr/>
          <p:nvPr/>
        </p:nvSpPr>
        <p:spPr>
          <a:xfrm flipH="1">
            <a:off x="440658" y="3881564"/>
            <a:ext cx="3040042" cy="1259325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556519" y="5007197"/>
            <a:ext cx="1711225" cy="2585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Initialising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consortium</a:t>
            </a:r>
            <a:endParaRPr lang="en-GB" sz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 flipH="1">
            <a:off x="468313" y="5009290"/>
            <a:ext cx="1815964" cy="2564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 flipH="1">
            <a:off x="2403425" y="2627163"/>
            <a:ext cx="2096568" cy="112956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189415" y="3508324"/>
            <a:ext cx="1374473" cy="424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Preparing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for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the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call</a:t>
            </a:r>
            <a:endParaRPr lang="en-GB" sz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 flipH="1">
            <a:off x="2168774" y="3475886"/>
            <a:ext cx="1467122" cy="4855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 flipH="1">
            <a:off x="4551108" y="2144939"/>
            <a:ext cx="2676486" cy="1129561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3635896" y="2996952"/>
            <a:ext cx="2304256" cy="424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Proposal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submission</a:t>
            </a: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&amp;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evaluation</a:t>
            </a:r>
            <a:endParaRPr lang="en-GB" sz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 flipH="1">
            <a:off x="3622413" y="2996952"/>
            <a:ext cx="2317737" cy="45960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introducting</a:t>
            </a:r>
            <a:r>
              <a:rPr lang="de-DE" dirty="0" smtClean="0"/>
              <a:t> AGROECOLOGY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8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figures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>
          <a:xfrm>
            <a:off x="457200" y="2711412"/>
            <a:ext cx="4546848" cy="3417888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e-DE" sz="1600" dirty="0" smtClean="0"/>
          </a:p>
          <a:p>
            <a:pPr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Start in </a:t>
            </a:r>
            <a:r>
              <a:rPr lang="de-DE" sz="1600" dirty="0" err="1" smtClean="0"/>
              <a:t>early</a:t>
            </a:r>
            <a:r>
              <a:rPr lang="de-DE" sz="1600" dirty="0" smtClean="0"/>
              <a:t> 2024, </a:t>
            </a:r>
            <a:r>
              <a:rPr lang="de-DE" sz="1600" dirty="0" err="1" smtClean="0"/>
              <a:t>duration</a:t>
            </a:r>
            <a:r>
              <a:rPr lang="de-DE" sz="1600" dirty="0" smtClean="0"/>
              <a:t> </a:t>
            </a:r>
            <a:r>
              <a:rPr lang="de-DE" sz="1600" dirty="0" err="1" smtClean="0"/>
              <a:t>up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10 </a:t>
            </a:r>
            <a:r>
              <a:rPr lang="de-DE" sz="1600" dirty="0" err="1" smtClean="0"/>
              <a:t>years</a:t>
            </a:r>
            <a:endParaRPr lang="de-DE" sz="1600" dirty="0" smtClean="0"/>
          </a:p>
          <a:p>
            <a:pPr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70/26 </a:t>
            </a:r>
            <a:r>
              <a:rPr lang="de-DE" sz="1600" dirty="0" err="1" smtClean="0"/>
              <a:t>partner</a:t>
            </a:r>
            <a:r>
              <a:rPr lang="de-DE" sz="1600" dirty="0" smtClean="0"/>
              <a:t>/countries</a:t>
            </a:r>
          </a:p>
          <a:p>
            <a:pPr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National/Regional </a:t>
            </a:r>
            <a:r>
              <a:rPr lang="de-DE" sz="1600" dirty="0" err="1"/>
              <a:t>Authorities</a:t>
            </a:r>
            <a:r>
              <a:rPr lang="de-DE" sz="1600" dirty="0"/>
              <a:t>, </a:t>
            </a:r>
            <a:r>
              <a:rPr lang="de-DE" sz="1600" dirty="0" err="1"/>
              <a:t>research</a:t>
            </a:r>
            <a:r>
              <a:rPr lang="de-DE" sz="1600" dirty="0"/>
              <a:t> </a:t>
            </a:r>
            <a:r>
              <a:rPr lang="de-DE" sz="1600" dirty="0" err="1" smtClean="0"/>
              <a:t>performers</a:t>
            </a:r>
            <a:r>
              <a:rPr lang="de-DE" sz="1600" dirty="0" smtClean="0"/>
              <a:t>, </a:t>
            </a:r>
            <a:r>
              <a:rPr lang="de-DE" sz="1600" dirty="0" err="1"/>
              <a:t>ministries</a:t>
            </a:r>
            <a:r>
              <a:rPr lang="de-DE" sz="1600" dirty="0"/>
              <a:t>, </a:t>
            </a:r>
            <a:r>
              <a:rPr lang="de-DE" sz="1600" dirty="0" smtClean="0"/>
              <a:t>....</a:t>
            </a:r>
          </a:p>
          <a:p>
            <a:pPr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300M€ (50% </a:t>
            </a:r>
            <a:r>
              <a:rPr lang="de-DE" sz="1600" dirty="0" err="1" smtClean="0"/>
              <a:t>co</a:t>
            </a:r>
            <a:r>
              <a:rPr lang="de-DE" sz="1600" dirty="0" smtClean="0"/>
              <a:t>-fund)</a:t>
            </a:r>
          </a:p>
          <a:p>
            <a:pPr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Implementation: 8 WPs</a:t>
            </a:r>
          </a:p>
          <a:p>
            <a:pPr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err="1"/>
              <a:t>C</a:t>
            </a:r>
            <a:r>
              <a:rPr lang="de-DE" sz="1600" dirty="0" err="1" smtClean="0"/>
              <a:t>oordination</a:t>
            </a:r>
            <a:r>
              <a:rPr lang="de-DE" sz="1600" dirty="0" smtClean="0"/>
              <a:t>: Nicolas Tinois, JÜLICH </a:t>
            </a:r>
            <a:r>
              <a:rPr lang="de-DE" sz="1600" dirty="0"/>
              <a:t>(DE</a:t>
            </a:r>
            <a:r>
              <a:rPr lang="de-DE" sz="1600" dirty="0" smtClean="0"/>
              <a:t>)</a:t>
            </a:r>
          </a:p>
          <a:p>
            <a:pPr>
              <a:spcAft>
                <a:spcPts val="12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Co-</a:t>
            </a:r>
            <a:r>
              <a:rPr lang="de-DE" sz="1600" dirty="0" err="1" smtClean="0"/>
              <a:t>Coord</a:t>
            </a:r>
            <a:r>
              <a:rPr lang="de-DE" sz="1600" dirty="0" smtClean="0"/>
              <a:t>.: H. McKhann, ANR (FR)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sz="1600" dirty="0"/>
          </a:p>
        </p:txBody>
      </p:sp>
      <p:pic>
        <p:nvPicPr>
          <p:cNvPr id="8" name="Inhaltsplatzhalt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68061" y="3073041"/>
            <a:ext cx="4038600" cy="321230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76263" y="2026406"/>
            <a:ext cx="799147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+mj-lt"/>
              </a:rPr>
              <a:t>Team-up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and unlock the transition to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agroecology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so that farming systems are resilient, productive and prosperous, place-sensitive, as well as climate, environment, ecosystem, biodiversity and people-friendly by </a:t>
            </a:r>
            <a:r>
              <a:rPr lang="en-GB" dirty="0" smtClean="0">
                <a:solidFill>
                  <a:srgbClr val="000000"/>
                </a:solidFill>
                <a:latin typeface="+mj-lt"/>
              </a:rPr>
              <a:t>2050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4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Name der Präsentation / Referent, Geschäftsbereich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Resources | in cash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800" b="1" dirty="0" err="1" smtClean="0"/>
              <a:t>Overview</a:t>
            </a:r>
            <a:endParaRPr lang="de-DE" sz="1800" b="1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7 Co-</a:t>
            </a:r>
            <a:r>
              <a:rPr lang="de-DE" sz="1800" dirty="0" err="1" smtClean="0"/>
              <a:t>funded</a:t>
            </a:r>
            <a:r>
              <a:rPr lang="de-DE" sz="1800" dirty="0" smtClean="0"/>
              <a:t> </a:t>
            </a:r>
            <a:r>
              <a:rPr lang="de-DE" sz="1800" dirty="0" err="1" smtClean="0"/>
              <a:t>calls</a:t>
            </a:r>
            <a:r>
              <a:rPr lang="de-DE" sz="1800" dirty="0" smtClean="0"/>
              <a:t> </a:t>
            </a:r>
            <a:r>
              <a:rPr lang="de-DE" sz="1800" dirty="0" err="1" smtClean="0"/>
              <a:t>planned</a:t>
            </a:r>
            <a:r>
              <a:rPr lang="de-DE" sz="1800" dirty="0" smtClean="0"/>
              <a:t>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err="1" smtClean="0"/>
              <a:t>Approx</a:t>
            </a:r>
            <a:r>
              <a:rPr lang="de-DE" sz="1800" dirty="0" smtClean="0"/>
              <a:t>. 100M€ </a:t>
            </a:r>
            <a:r>
              <a:rPr lang="de-DE" sz="1800" dirty="0" err="1" smtClean="0"/>
              <a:t>for</a:t>
            </a:r>
            <a:r>
              <a:rPr lang="de-DE" sz="1800" dirty="0" smtClean="0"/>
              <a:t> 3 Co-</a:t>
            </a:r>
            <a:r>
              <a:rPr lang="de-DE" sz="1800" dirty="0" err="1" smtClean="0"/>
              <a:t>funded</a:t>
            </a:r>
            <a:r>
              <a:rPr lang="de-DE" sz="1800" dirty="0" smtClean="0"/>
              <a:t> Calls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Internal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external</a:t>
            </a:r>
            <a:r>
              <a:rPr lang="de-DE" sz="1800" dirty="0" smtClean="0"/>
              <a:t> RFOs </a:t>
            </a:r>
            <a:r>
              <a:rPr lang="de-DE" sz="1800" dirty="0" err="1" smtClean="0"/>
              <a:t>from</a:t>
            </a:r>
            <a:r>
              <a:rPr lang="de-DE" sz="1800" dirty="0" smtClean="0"/>
              <a:t> Europe </a:t>
            </a:r>
            <a:r>
              <a:rPr lang="de-DE" sz="1800" dirty="0" err="1" smtClean="0"/>
              <a:t>and</a:t>
            </a:r>
            <a:r>
              <a:rPr lang="de-DE" sz="1800" dirty="0" smtClean="0"/>
              <a:t> international</a:t>
            </a:r>
          </a:p>
          <a:p>
            <a:pPr marL="0" indent="0">
              <a:buClr>
                <a:schemeClr val="accent3">
                  <a:lumMod val="50000"/>
                </a:schemeClr>
              </a:buClr>
              <a:buNone/>
            </a:pPr>
            <a:r>
              <a:rPr lang="de-DE" sz="1800" b="1" dirty="0" smtClean="0"/>
              <a:t>1st Co-</a:t>
            </a:r>
            <a:r>
              <a:rPr lang="de-DE" sz="1800" b="1" dirty="0" err="1" smtClean="0"/>
              <a:t>Funded</a:t>
            </a:r>
            <a:r>
              <a:rPr lang="de-DE" sz="1800" b="1" dirty="0" smtClean="0"/>
              <a:t> Call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Launch </a:t>
            </a:r>
            <a:r>
              <a:rPr lang="de-DE" sz="1800" dirty="0" err="1" smtClean="0"/>
              <a:t>planned</a:t>
            </a:r>
            <a:r>
              <a:rPr lang="de-DE" sz="1800" dirty="0" smtClean="0"/>
              <a:t> </a:t>
            </a:r>
            <a:r>
              <a:rPr lang="de-DE" sz="1800" dirty="0" err="1" smtClean="0"/>
              <a:t>early</a:t>
            </a:r>
            <a:r>
              <a:rPr lang="de-DE" sz="1800" dirty="0" smtClean="0"/>
              <a:t> 2024 (</a:t>
            </a:r>
            <a:r>
              <a:rPr lang="de-DE" sz="1800" dirty="0" err="1" smtClean="0"/>
              <a:t>start</a:t>
            </a:r>
            <a:r>
              <a:rPr lang="de-DE" sz="1800" dirty="0" smtClean="0"/>
              <a:t> </a:t>
            </a:r>
            <a:r>
              <a:rPr lang="de-DE" sz="1800" dirty="0" err="1" smtClean="0"/>
              <a:t>partnership</a:t>
            </a:r>
            <a:r>
              <a:rPr lang="de-DE" sz="1800" dirty="0" smtClean="0"/>
              <a:t>)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smtClean="0"/>
              <a:t>Budget </a:t>
            </a:r>
            <a:r>
              <a:rPr lang="de-DE" sz="1800" dirty="0" smtClean="0">
                <a:cs typeface="Arial" panose="020B0604020202020204" pitchFamily="34" charset="0"/>
              </a:rPr>
              <a:t>~ 35M€</a:t>
            </a:r>
            <a:endParaRPr lang="de-DE" sz="1800" dirty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en-GB" sz="1800" dirty="0"/>
          </a:p>
        </p:txBody>
      </p:sp>
      <p:sp>
        <p:nvSpPr>
          <p:cNvPr id="11" name="Textfeld 10"/>
          <p:cNvSpPr txBox="1"/>
          <p:nvPr/>
        </p:nvSpPr>
        <p:spPr>
          <a:xfrm>
            <a:off x="5651842" y="6072310"/>
            <a:ext cx="3016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Participating</a:t>
            </a:r>
            <a:r>
              <a:rPr lang="de-DE" sz="1200" dirty="0" smtClean="0"/>
              <a:t> countries, </a:t>
            </a:r>
            <a:r>
              <a:rPr lang="de-DE" sz="1200" dirty="0" err="1" smtClean="0"/>
              <a:t>state</a:t>
            </a:r>
            <a:r>
              <a:rPr lang="de-DE" sz="1200" dirty="0" smtClean="0"/>
              <a:t> 18 Aug 2023</a:t>
            </a:r>
            <a:endParaRPr lang="en-GB" sz="1200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814242"/>
            <a:ext cx="4038600" cy="32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59710-F5FC-4A89-AF51-F04BCCA65500}" type="datetime1">
              <a:rPr lang="de-DE" smtClean="0"/>
              <a:pPr>
                <a:defRPr/>
              </a:pPr>
              <a:t>11.10.2023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Name der Präsentation / Referent, Geschäftsbereich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9DF29-A897-4AE4-8D94-09D4B6F944DB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 Resources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457200" y="2711412"/>
            <a:ext cx="4618856" cy="3417888"/>
          </a:xfrm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solidFill>
                  <a:schemeClr val="accent3">
                    <a:lumMod val="50000"/>
                  </a:schemeClr>
                </a:solidFill>
              </a:rPr>
              <a:t>Distribution WPs </a:t>
            </a:r>
            <a:r>
              <a:rPr lang="de-DE" sz="18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 Implementation</a:t>
            </a:r>
            <a:endParaRPr lang="de-DE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~ 13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% Internal Research (WP 7 &amp; 8)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~ 7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% administrative (WP 1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&amp; 6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~ 8.5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% DEC incl.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Science-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	   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WP 3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&amp;2)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~10 % Impact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SRIA (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WP 5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&amp; 4)</a:t>
            </a:r>
          </a:p>
          <a:p>
            <a:pPr marL="285750" indent="-28575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endParaRPr lang="en-GB" sz="1800" dirty="0"/>
          </a:p>
        </p:txBody>
      </p:sp>
      <p:graphicFrame>
        <p:nvGraphicFramePr>
          <p:cNvPr id="13" name="Inhaltsplatzhalt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391950"/>
              </p:ext>
            </p:extLst>
          </p:nvPr>
        </p:nvGraphicFramePr>
        <p:xfrm>
          <a:off x="4424279" y="2799556"/>
          <a:ext cx="4038600" cy="3417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82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WP1</a:t>
            </a:r>
            <a:r>
              <a:rPr lang="de-DE" dirty="0"/>
              <a:t>: </a:t>
            </a:r>
            <a:r>
              <a:rPr lang="de-DE" dirty="0" err="1"/>
              <a:t>Coordination</a:t>
            </a:r>
            <a:r>
              <a:rPr lang="de-DE" dirty="0"/>
              <a:t>, </a:t>
            </a:r>
            <a:r>
              <a:rPr lang="de-DE" dirty="0" err="1"/>
              <a:t>administration</a:t>
            </a:r>
            <a:r>
              <a:rPr lang="de-DE" dirty="0"/>
              <a:t> and </a:t>
            </a:r>
            <a:r>
              <a:rPr lang="de-DE" dirty="0" err="1"/>
              <a:t>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1.1 Administrative and operational management </a:t>
            </a:r>
            <a:endParaRPr lang="en-US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Task 1.2 Financial </a:t>
            </a:r>
            <a:r>
              <a:rPr lang="de-DE" sz="1600" dirty="0" err="1"/>
              <a:t>management</a:t>
            </a:r>
            <a:r>
              <a:rPr lang="de-DE" sz="1600" dirty="0"/>
              <a:t> 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Task 1.3 Internal </a:t>
            </a:r>
            <a:r>
              <a:rPr lang="de-DE" sz="1600" dirty="0" err="1"/>
              <a:t>communication</a:t>
            </a:r>
            <a:r>
              <a:rPr lang="de-DE" sz="1600" dirty="0"/>
              <a:t> 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1.4 Management of the consortium bodies </a:t>
            </a:r>
            <a:endParaRPr lang="en-US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1.5 Management of advisory bodies </a:t>
            </a:r>
            <a:endParaRPr lang="en-US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1.6 Monitoring and Exploitation of the Partnership </a:t>
            </a:r>
            <a:endParaRPr lang="en-US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1.7 Synergies with other initiatives </a:t>
            </a:r>
            <a:endParaRPr lang="de-DE" sz="1600" dirty="0"/>
          </a:p>
        </p:txBody>
      </p:sp>
      <p:pic>
        <p:nvPicPr>
          <p:cNvPr id="4" name="Grafik 3" descr="Tips for Managing Your Money Even During the Pandemic | Topek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98826"/>
            <a:ext cx="2857143" cy="1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6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It‘s</a:t>
            </a:r>
            <a:r>
              <a:rPr lang="de-DE" dirty="0" smtClean="0"/>
              <a:t> a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– The </a:t>
            </a:r>
            <a:r>
              <a:rPr lang="de-DE" dirty="0" err="1" smtClean="0"/>
              <a:t>origins</a:t>
            </a:r>
            <a:endParaRPr lang="en-GB" dirty="0"/>
          </a:p>
        </p:txBody>
      </p:sp>
      <p:sp>
        <p:nvSpPr>
          <p:cNvPr id="9" name="Form 8"/>
          <p:cNvSpPr/>
          <p:nvPr/>
        </p:nvSpPr>
        <p:spPr>
          <a:xfrm>
            <a:off x="457191" y="3356992"/>
            <a:ext cx="8229618" cy="2772346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Abgerundetes Rechteck 23"/>
          <p:cNvSpPr/>
          <p:nvPr/>
        </p:nvSpPr>
        <p:spPr>
          <a:xfrm>
            <a:off x="898131" y="4365104"/>
            <a:ext cx="2582569" cy="7757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6 Webinars 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270</a:t>
            </a: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+ </a:t>
            </a: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participants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First exchanges on concepts, objectives and tasks </a:t>
            </a:r>
            <a:endParaRPr lang="en-GB" sz="1200" dirty="0"/>
          </a:p>
        </p:txBody>
      </p:sp>
      <p:sp>
        <p:nvSpPr>
          <p:cNvPr id="26" name="Rechteck 25"/>
          <p:cNvSpPr/>
          <p:nvPr/>
        </p:nvSpPr>
        <p:spPr>
          <a:xfrm>
            <a:off x="556519" y="5007197"/>
            <a:ext cx="1379785" cy="424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Kick-start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dialogue</a:t>
            </a:r>
            <a:endParaRPr lang="en-GB" sz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659558"/>
              </p:ext>
            </p:extLst>
          </p:nvPr>
        </p:nvGraphicFramePr>
        <p:xfrm>
          <a:off x="545913" y="5537970"/>
          <a:ext cx="8021824" cy="889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5616">
                  <a:extLst>
                    <a:ext uri="{9D8B030D-6E8A-4147-A177-3AD203B41FA5}">
                      <a16:colId xmlns:a16="http://schemas.microsoft.com/office/drawing/2014/main" val="1948005916"/>
                    </a:ext>
                  </a:extLst>
                </a:gridCol>
                <a:gridCol w="471872">
                  <a:extLst>
                    <a:ext uri="{9D8B030D-6E8A-4147-A177-3AD203B41FA5}">
                      <a16:colId xmlns:a16="http://schemas.microsoft.com/office/drawing/2014/main" val="2969968423"/>
                    </a:ext>
                  </a:extLst>
                </a:gridCol>
                <a:gridCol w="2831232">
                  <a:extLst>
                    <a:ext uri="{9D8B030D-6E8A-4147-A177-3AD203B41FA5}">
                      <a16:colId xmlns:a16="http://schemas.microsoft.com/office/drawing/2014/main" val="771863509"/>
                    </a:ext>
                  </a:extLst>
                </a:gridCol>
                <a:gridCol w="2831232">
                  <a:extLst>
                    <a:ext uri="{9D8B030D-6E8A-4147-A177-3AD203B41FA5}">
                      <a16:colId xmlns:a16="http://schemas.microsoft.com/office/drawing/2014/main" val="2782327105"/>
                    </a:ext>
                  </a:extLst>
                </a:gridCol>
                <a:gridCol w="471872">
                  <a:extLst>
                    <a:ext uri="{9D8B030D-6E8A-4147-A177-3AD203B41FA5}">
                      <a16:colId xmlns:a16="http://schemas.microsoft.com/office/drawing/2014/main" val="25575236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2020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2023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79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May-Oct</a:t>
                      </a:r>
                      <a:endParaRPr lang="en-GB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2574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6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802" y="4537466"/>
            <a:ext cx="2263011" cy="180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WP2: </a:t>
            </a:r>
            <a:r>
              <a:rPr lang="en-GB" dirty="0" smtClean="0"/>
              <a:t>Science-Policy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2.1 Benchmarking and assessing the implementation of current research and sectoral policies relevant for AE </a:t>
            </a:r>
            <a:r>
              <a:rPr lang="en-US" sz="1600" dirty="0" smtClean="0"/>
              <a:t>transition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2.2 Improving capacity and governance of science-based policy advice at national and trans-European </a:t>
            </a:r>
            <a:r>
              <a:rPr lang="en-US" sz="1600" dirty="0" smtClean="0"/>
              <a:t>level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2.3 Implementation of European Panel for </a:t>
            </a:r>
            <a:r>
              <a:rPr lang="en-US" sz="1600" dirty="0" err="1"/>
              <a:t>Agroecology</a:t>
            </a:r>
            <a:r>
              <a:rPr lang="en-US" sz="1600" dirty="0"/>
              <a:t> </a:t>
            </a:r>
            <a:r>
              <a:rPr lang="en-US" sz="1600" dirty="0" smtClean="0"/>
              <a:t>Transition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2.4 Making evidence available for policymaking</a:t>
            </a:r>
            <a:endParaRPr lang="de-DE" sz="1600" dirty="0"/>
          </a:p>
        </p:txBody>
      </p:sp>
      <p:pic>
        <p:nvPicPr>
          <p:cNvPr id="6" name="Grafik 5" descr="Policy Political President · Free image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090" y="4257788"/>
            <a:ext cx="162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WP3: </a:t>
            </a:r>
            <a:r>
              <a:rPr lang="fr-FR" dirty="0" err="1"/>
              <a:t>Dissemination</a:t>
            </a:r>
            <a:r>
              <a:rPr lang="fr-FR" dirty="0"/>
              <a:t>, Exploitation and Communication (DEC)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3.1 Dissemination, exploitation and communication </a:t>
            </a:r>
            <a:r>
              <a:rPr lang="en-US" sz="1600" dirty="0" smtClean="0"/>
              <a:t>strategy/plan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3.2 Online communication tools and </a:t>
            </a:r>
            <a:r>
              <a:rPr lang="en-US" sz="1600" dirty="0" smtClean="0"/>
              <a:t>channels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3.3 Communication and promotional materials and supporting </a:t>
            </a:r>
            <a:r>
              <a:rPr lang="en-US" sz="1600" dirty="0" smtClean="0"/>
              <a:t>tools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3.4 Dissemination and </a:t>
            </a:r>
            <a:r>
              <a:rPr lang="en-US" sz="1600" dirty="0" smtClean="0"/>
              <a:t>outreach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3.5 </a:t>
            </a:r>
            <a:r>
              <a:rPr lang="en-US" sz="1600" dirty="0" err="1"/>
              <a:t>Organisation</a:t>
            </a:r>
            <a:r>
              <a:rPr lang="en-US" sz="1600" dirty="0"/>
              <a:t> of project meetings and knowledge exchange </a:t>
            </a:r>
            <a:r>
              <a:rPr lang="en-US" sz="1600" dirty="0" smtClean="0"/>
              <a:t>events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Task 3.6 </a:t>
            </a:r>
            <a:r>
              <a:rPr lang="de-DE" sz="1600" dirty="0" err="1"/>
              <a:t>Capacity</a:t>
            </a:r>
            <a:r>
              <a:rPr lang="de-DE" sz="1600" dirty="0"/>
              <a:t> </a:t>
            </a:r>
            <a:r>
              <a:rPr lang="de-DE" sz="1600" dirty="0" err="1"/>
              <a:t>building</a:t>
            </a:r>
            <a:endParaRPr lang="de-DE" sz="1600" dirty="0"/>
          </a:p>
        </p:txBody>
      </p:sp>
      <p:pic>
        <p:nvPicPr>
          <p:cNvPr id="4" name="Grafik 3" descr="#11gvSIG: Code Sprint | gvSIG blo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48071"/>
            <a:ext cx="2857500" cy="1905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355976" y="640481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 smtClean="0"/>
              <a:t>picture: https</a:t>
            </a:r>
            <a:r>
              <a:rPr lang="en-GB" sz="800" dirty="0"/>
              <a:t>://www.linkedin.com/pulse/social-media-marketing-future-brand-promotions-priyanshu-jha/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71551"/>
            <a:ext cx="3600000" cy="202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WP4: </a:t>
            </a:r>
            <a:r>
              <a:rPr lang="en-GB" dirty="0"/>
              <a:t>Updating the SRIA and defining the AWPs of AGROECOLOGY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4.0 Elaboration and adoption of the first SRIA and </a:t>
            </a:r>
            <a:r>
              <a:rPr lang="en-US" sz="1600" dirty="0" smtClean="0"/>
              <a:t>AWP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4.1 SRIA updates and shared R&amp;I </a:t>
            </a:r>
            <a:r>
              <a:rPr lang="en-US" sz="1600" dirty="0" smtClean="0"/>
              <a:t>vision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4.2 Preparation of subsequent </a:t>
            </a:r>
            <a:r>
              <a:rPr lang="en-US" sz="1600" dirty="0" smtClean="0"/>
              <a:t>AWPs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4.3 Thematic coordination with other WPs and technical analyses of Partnership projects</a:t>
            </a:r>
            <a:endParaRPr lang="de-DE" sz="1600" dirty="0"/>
          </a:p>
        </p:txBody>
      </p:sp>
      <p:grpSp>
        <p:nvGrpSpPr>
          <p:cNvPr id="6" name="Gruppieren 5"/>
          <p:cNvGrpSpPr>
            <a:grpSpLocks noChangeAspect="1"/>
          </p:cNvGrpSpPr>
          <p:nvPr/>
        </p:nvGrpSpPr>
        <p:grpSpPr>
          <a:xfrm>
            <a:off x="3419872" y="3898225"/>
            <a:ext cx="4529707" cy="2520000"/>
            <a:chOff x="1187624" y="3357788"/>
            <a:chExt cx="5760160" cy="3204535"/>
          </a:xfrm>
        </p:grpSpPr>
        <p:pic>
          <p:nvPicPr>
            <p:cNvPr id="4" name="Grafik 3" descr="Dissemination and Implementation – Introduction to Community Psychology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4402323"/>
              <a:ext cx="4320000" cy="2160000"/>
            </a:xfrm>
            <a:prstGeom prst="rect">
              <a:avLst/>
            </a:prstGeom>
          </p:spPr>
        </p:pic>
        <p:pic>
          <p:nvPicPr>
            <p:cNvPr id="5" name="Grafik 4" descr="Bridge 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3357788"/>
              <a:ext cx="3286733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18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WP5: </a:t>
            </a:r>
            <a:r>
              <a:rPr lang="en-GB" dirty="0"/>
              <a:t>Data and Monitoring for AE transition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711412"/>
            <a:ext cx="6181848" cy="347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WP6: </a:t>
            </a:r>
            <a:r>
              <a:rPr lang="en-GB" dirty="0"/>
              <a:t>Managing transnational call activities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6.1 Avoidance and Mitigation of </a:t>
            </a:r>
            <a:r>
              <a:rPr lang="en-US" sz="1600" dirty="0" err="1"/>
              <a:t>CoI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Task 6.2 Call Office </a:t>
            </a:r>
            <a:endParaRPr lang="de-DE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6.3 Proposal submission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smtClean="0"/>
              <a:t>eligibility </a:t>
            </a:r>
            <a:r>
              <a:rPr lang="en-US" sz="1600" dirty="0"/>
              <a:t>check, evaluation and </a:t>
            </a:r>
            <a:r>
              <a:rPr lang="en-US" sz="1600" dirty="0" smtClean="0"/>
              <a:t>selection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Task </a:t>
            </a:r>
            <a:r>
              <a:rPr lang="en-US" sz="1600" dirty="0"/>
              <a:t>6.4 Project reporting </a:t>
            </a:r>
            <a:endParaRPr lang="en-US" sz="1600" dirty="0" smtClean="0"/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6.5: New models of funding </a:t>
            </a:r>
            <a:endParaRPr lang="de-DE" sz="1600" dirty="0"/>
          </a:p>
        </p:txBody>
      </p:sp>
      <p:sp>
        <p:nvSpPr>
          <p:cNvPr id="4" name="Rechteck 3"/>
          <p:cNvSpPr/>
          <p:nvPr/>
        </p:nvSpPr>
        <p:spPr>
          <a:xfrm>
            <a:off x="4499992" y="6203121"/>
            <a:ext cx="3952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picture: https</a:t>
            </a:r>
            <a:r>
              <a:rPr lang="en-GB" sz="800" dirty="0"/>
              <a:t>://cordis.europa.eu/article/id/442635-agroecology-research-for-resilient-sustainable-climate-ecosystem-and-social-friendly-farming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4" y="3328386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Co-</a:t>
            </a:r>
            <a:r>
              <a:rPr lang="de-DE" dirty="0" err="1" smtClean="0"/>
              <a:t>funded</a:t>
            </a:r>
            <a:r>
              <a:rPr lang="de-DE" dirty="0" smtClean="0"/>
              <a:t> </a:t>
            </a:r>
            <a:r>
              <a:rPr lang="de-DE" dirty="0" err="1" smtClean="0"/>
              <a:t>calls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Co-funded (EC+MS/AC) joint </a:t>
            </a:r>
            <a:r>
              <a:rPr lang="en-US" sz="1600" dirty="0"/>
              <a:t>calls for transnational research </a:t>
            </a:r>
            <a:r>
              <a:rPr lang="en-US" sz="1600" dirty="0" smtClean="0"/>
              <a:t>projects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Aligned with HEUR rules &amp; published in F&amp;T Portal (+AGROECOLOGY website, ERA-LEARN, etc.)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Larger (budget) than in earlier ERA-NETs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Variable call </a:t>
            </a:r>
            <a:r>
              <a:rPr lang="en-US" sz="1600" dirty="0" smtClean="0"/>
              <a:t>geometry -&gt; contractual link in the end between national/regional RFO and RPO (EC reimburses part of funding)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Nicolas Tinois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8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WP7: </a:t>
            </a:r>
            <a:r>
              <a:rPr lang="en-GB" dirty="0"/>
              <a:t>Expanding the capacities of LL</a:t>
            </a:r>
            <a:r>
              <a:rPr lang="en-GB" sz="1600" dirty="0"/>
              <a:t>s</a:t>
            </a:r>
            <a:r>
              <a:rPr lang="en-GB" dirty="0"/>
              <a:t> and RI</a:t>
            </a:r>
            <a:r>
              <a:rPr lang="en-GB" sz="1600" dirty="0"/>
              <a:t>s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7.1 Coordinating the </a:t>
            </a:r>
            <a:r>
              <a:rPr lang="en-US" sz="1600" dirty="0" err="1"/>
              <a:t>mobilisation</a:t>
            </a:r>
            <a:r>
              <a:rPr lang="en-US" sz="1600" dirty="0"/>
              <a:t> of actors in AE LLs &amp; RIs across </a:t>
            </a:r>
            <a:r>
              <a:rPr lang="en-US" sz="1600" dirty="0" smtClean="0"/>
              <a:t>Europe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</a:t>
            </a:r>
            <a:r>
              <a:rPr lang="en-US" sz="1600" dirty="0" smtClean="0"/>
              <a:t>7.2 </a:t>
            </a:r>
            <a:r>
              <a:rPr lang="en-US" sz="1600" dirty="0" err="1"/>
              <a:t>Synthesising</a:t>
            </a:r>
            <a:r>
              <a:rPr lang="en-US" sz="1600" dirty="0"/>
              <a:t> and updating European inventories of AE LLs &amp; </a:t>
            </a:r>
            <a:r>
              <a:rPr lang="en-US" sz="1600" dirty="0" smtClean="0"/>
              <a:t>RIs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7.3 Identifying and engaging actors and stakeholders of the value chain promoting the development of new AE </a:t>
            </a:r>
            <a:r>
              <a:rPr lang="en-US" sz="1600" dirty="0" smtClean="0"/>
              <a:t>LLs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7.4 Methodological guidance for developing and improving AE </a:t>
            </a:r>
            <a:r>
              <a:rPr lang="en-US" sz="1600" dirty="0" smtClean="0"/>
              <a:t>LLs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7.5 </a:t>
            </a:r>
            <a:r>
              <a:rPr lang="en-US" sz="1600" dirty="0" smtClean="0"/>
              <a:t>Methodological </a:t>
            </a:r>
            <a:r>
              <a:rPr lang="en-US" sz="1600" dirty="0"/>
              <a:t>guidance for developing and improving </a:t>
            </a:r>
            <a:r>
              <a:rPr lang="en-US" sz="1600" dirty="0" smtClean="0"/>
              <a:t>RIs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7.6 Fostering synergies and capacity building of LLs &amp; RIs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030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WP8: </a:t>
            </a:r>
            <a:r>
              <a:rPr lang="en-GB" dirty="0"/>
              <a:t>Coordination of the European Network of AE LLs &amp; RIs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4232" y="2901800"/>
            <a:ext cx="8478981" cy="3263504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8.1 Consolidation of the European Network of AE LLs &amp; RIs and providing access to new members 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8.2 Management of the AE LLs &amp; RIs Network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8.3 Joint Network activities - empower actors in the production of new knowledge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8.4 Collaborative Knowledge Platform of the Network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8.5 Internal communication of the Network and cooperation with WPs of the Partnership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8.6 Collaborating with other international networks and projects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Task 8.7 The added value and sustainability of the Network </a:t>
            </a:r>
          </a:p>
          <a:p>
            <a:endParaRPr lang="de-DE" sz="1650" dirty="0"/>
          </a:p>
        </p:txBody>
      </p:sp>
    </p:spTree>
    <p:extLst>
      <p:ext uri="{BB962C8B-B14F-4D97-AF65-F5344CB8AC3E}">
        <p14:creationId xmlns:p14="http://schemas.microsoft.com/office/powerpoint/2010/main" val="33488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„</a:t>
            </a:r>
            <a:r>
              <a:rPr lang="de-DE" dirty="0" err="1" smtClean="0"/>
              <a:t>partnership</a:t>
            </a:r>
            <a:r>
              <a:rPr lang="de-DE" dirty="0" smtClean="0"/>
              <a:t> </a:t>
            </a:r>
            <a:r>
              <a:rPr lang="de-DE" dirty="0" err="1" smtClean="0"/>
              <a:t>landscape</a:t>
            </a:r>
            <a:r>
              <a:rPr lang="de-DE" dirty="0" smtClean="0"/>
              <a:t>“ (</a:t>
            </a:r>
            <a:r>
              <a:rPr lang="de-DE" dirty="0" err="1" smtClean="0"/>
              <a:t>cluster</a:t>
            </a:r>
            <a:r>
              <a:rPr lang="de-DE" dirty="0" smtClean="0"/>
              <a:t> 6)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95052" y="2226469"/>
            <a:ext cx="2953897" cy="3263504"/>
          </a:xfrm>
          <a:prstGeom prst="rect">
            <a:avLst/>
          </a:prstGeom>
        </p:spPr>
      </p:pic>
      <p:cxnSp>
        <p:nvCxnSpPr>
          <p:cNvPr id="7" name="Straight Connector 4"/>
          <p:cNvCxnSpPr>
            <a:endCxn id="8" idx="1"/>
          </p:cNvCxnSpPr>
          <p:nvPr/>
        </p:nvCxnSpPr>
        <p:spPr>
          <a:xfrm>
            <a:off x="5154106" y="3628731"/>
            <a:ext cx="1258478" cy="129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"/>
          <p:cNvSpPr txBox="1"/>
          <p:nvPr/>
        </p:nvSpPr>
        <p:spPr>
          <a:xfrm>
            <a:off x="6412583" y="4338130"/>
            <a:ext cx="2618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/>
              <a:t>E.g</a:t>
            </a:r>
            <a:r>
              <a:rPr lang="fr-BE" sz="1200" dirty="0"/>
              <a:t>. Consumer pull for </a:t>
            </a:r>
            <a:r>
              <a:rPr lang="fr-BE" sz="1200" dirty="0" err="1"/>
              <a:t>ecological</a:t>
            </a:r>
            <a:r>
              <a:rPr lang="fr-BE" sz="1200" dirty="0"/>
              <a:t> </a:t>
            </a:r>
            <a:r>
              <a:rPr lang="fr-BE" sz="1200" dirty="0" err="1"/>
              <a:t>products</a:t>
            </a:r>
            <a:r>
              <a:rPr lang="fr-BE" sz="1200" dirty="0"/>
              <a:t>; Value </a:t>
            </a:r>
            <a:r>
              <a:rPr lang="fr-BE" sz="1200" dirty="0" err="1"/>
              <a:t>chain</a:t>
            </a:r>
            <a:r>
              <a:rPr lang="fr-BE" sz="1200" dirty="0"/>
              <a:t>/Business </a:t>
            </a:r>
            <a:r>
              <a:rPr lang="fr-BE" sz="1200" dirty="0" err="1"/>
              <a:t>Models</a:t>
            </a:r>
            <a:r>
              <a:rPr lang="fr-BE" sz="1200" dirty="0"/>
              <a:t>, Food </a:t>
            </a:r>
            <a:r>
              <a:rPr lang="fr-BE" sz="1200" dirty="0" err="1"/>
              <a:t>processing</a:t>
            </a:r>
            <a:r>
              <a:rPr lang="fr-BE" sz="1200" dirty="0"/>
              <a:t> for AE </a:t>
            </a:r>
            <a:r>
              <a:rPr lang="fr-BE" sz="1200" dirty="0" err="1"/>
              <a:t>products</a:t>
            </a:r>
            <a:r>
              <a:rPr lang="fr-BE" sz="1200" dirty="0"/>
              <a:t> (lock-</a:t>
            </a:r>
            <a:r>
              <a:rPr lang="fr-BE" sz="1200" dirty="0" err="1"/>
              <a:t>ins</a:t>
            </a:r>
            <a:r>
              <a:rPr lang="fr-BE" sz="1200" dirty="0"/>
              <a:t>); Drivers &amp; </a:t>
            </a:r>
            <a:r>
              <a:rPr lang="fr-BE" sz="1200" dirty="0" err="1"/>
              <a:t>incentives</a:t>
            </a:r>
            <a:r>
              <a:rPr lang="fr-BE" sz="1200" dirty="0"/>
              <a:t>; </a:t>
            </a:r>
            <a:r>
              <a:rPr lang="en-US" sz="1200" dirty="0"/>
              <a:t>Ensure an integrated approach to food systems from production to diets </a:t>
            </a:r>
          </a:p>
        </p:txBody>
      </p:sp>
      <p:cxnSp>
        <p:nvCxnSpPr>
          <p:cNvPr id="9" name="Straight Connector 9"/>
          <p:cNvCxnSpPr/>
          <p:nvPr/>
        </p:nvCxnSpPr>
        <p:spPr>
          <a:xfrm flipV="1">
            <a:off x="4616778" y="2503024"/>
            <a:ext cx="1732175" cy="750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0"/>
          <p:cNvSpPr txBox="1"/>
          <p:nvPr/>
        </p:nvSpPr>
        <p:spPr>
          <a:xfrm>
            <a:off x="6501549" y="2226469"/>
            <a:ext cx="2406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/>
              <a:t>E.g</a:t>
            </a:r>
            <a:r>
              <a:rPr lang="fr-BE" sz="1200" dirty="0"/>
              <a:t>. </a:t>
            </a:r>
            <a:r>
              <a:rPr lang="fr-BE" sz="1200" dirty="0" err="1"/>
              <a:t>Farming</a:t>
            </a:r>
            <a:r>
              <a:rPr lang="fr-BE" sz="1200" dirty="0"/>
              <a:t> &lt;&gt; </a:t>
            </a:r>
            <a:r>
              <a:rPr lang="fr-BE" sz="1200" dirty="0" err="1"/>
              <a:t>biodiversity</a:t>
            </a:r>
            <a:r>
              <a:rPr lang="fr-BE" sz="1200" dirty="0"/>
              <a:t>; </a:t>
            </a:r>
            <a:r>
              <a:rPr lang="fr-BE" sz="1200" dirty="0" err="1"/>
              <a:t>Ecosystem</a:t>
            </a:r>
            <a:r>
              <a:rPr lang="fr-BE" sz="1200" dirty="0"/>
              <a:t> protection and </a:t>
            </a:r>
            <a:r>
              <a:rPr lang="fr-BE" sz="1200" dirty="0" err="1"/>
              <a:t>restoration</a:t>
            </a:r>
            <a:r>
              <a:rPr lang="fr-BE" sz="1200" dirty="0"/>
              <a:t>; Multi-</a:t>
            </a:r>
            <a:r>
              <a:rPr lang="fr-BE" sz="1200" dirty="0" err="1"/>
              <a:t>functional</a:t>
            </a:r>
            <a:r>
              <a:rPr lang="fr-BE" sz="1200" dirty="0"/>
              <a:t> </a:t>
            </a:r>
            <a:r>
              <a:rPr lang="fr-BE" sz="1200" dirty="0" err="1"/>
              <a:t>landscapes</a:t>
            </a:r>
            <a:r>
              <a:rPr lang="fr-BE" sz="1200" dirty="0"/>
              <a:t>; </a:t>
            </a:r>
            <a:r>
              <a:rPr lang="fr-BE" sz="1200" dirty="0" err="1"/>
              <a:t>Functional</a:t>
            </a:r>
            <a:r>
              <a:rPr lang="fr-BE" sz="1200" dirty="0"/>
              <a:t> </a:t>
            </a:r>
            <a:r>
              <a:rPr lang="fr-BE" sz="1200" dirty="0" err="1"/>
              <a:t>biodiversity</a:t>
            </a:r>
            <a:r>
              <a:rPr lang="fr-BE" sz="1200" dirty="0"/>
              <a:t>; </a:t>
            </a:r>
            <a:r>
              <a:rPr lang="en-US" sz="1200" dirty="0"/>
              <a:t>AE practices for the preservation of biodiversity </a:t>
            </a:r>
          </a:p>
        </p:txBody>
      </p:sp>
      <p:cxnSp>
        <p:nvCxnSpPr>
          <p:cNvPr id="11" name="Straight Connector 23"/>
          <p:cNvCxnSpPr/>
          <p:nvPr/>
        </p:nvCxnSpPr>
        <p:spPr>
          <a:xfrm flipH="1" flipV="1">
            <a:off x="2714920" y="4144848"/>
            <a:ext cx="1308000" cy="32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7"/>
          <p:cNvSpPr txBox="1"/>
          <p:nvPr/>
        </p:nvSpPr>
        <p:spPr>
          <a:xfrm>
            <a:off x="112120" y="3819944"/>
            <a:ext cx="2758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err="1"/>
              <a:t>E.g</a:t>
            </a:r>
            <a:r>
              <a:rPr lang="fr-BE" sz="1200" dirty="0"/>
              <a:t>. </a:t>
            </a:r>
            <a:r>
              <a:rPr lang="fr-BE" sz="1200" dirty="0" err="1"/>
              <a:t>Benefits</a:t>
            </a:r>
            <a:r>
              <a:rPr lang="fr-BE" sz="1200" dirty="0"/>
              <a:t> of agroecological </a:t>
            </a:r>
            <a:r>
              <a:rPr lang="fr-BE" sz="1200" dirty="0" err="1"/>
              <a:t>systems</a:t>
            </a:r>
            <a:r>
              <a:rPr lang="fr-BE" sz="1200" dirty="0"/>
              <a:t> for animal </a:t>
            </a:r>
            <a:r>
              <a:rPr lang="fr-BE" sz="1200" dirty="0" err="1"/>
              <a:t>health</a:t>
            </a:r>
            <a:r>
              <a:rPr lang="fr-BE" sz="1200" dirty="0"/>
              <a:t> and </a:t>
            </a:r>
            <a:r>
              <a:rPr lang="fr-BE" sz="1200" dirty="0" err="1"/>
              <a:t>welfare</a:t>
            </a:r>
            <a:r>
              <a:rPr lang="fr-BE" sz="1200" dirty="0"/>
              <a:t> (</a:t>
            </a:r>
            <a:r>
              <a:rPr lang="fr-BE" sz="1200" dirty="0" err="1"/>
              <a:t>guiding</a:t>
            </a:r>
            <a:r>
              <a:rPr lang="fr-BE" sz="1200" dirty="0"/>
              <a:t> </a:t>
            </a:r>
            <a:r>
              <a:rPr lang="fr-BE" sz="1200" dirty="0" err="1"/>
              <a:t>principle</a:t>
            </a:r>
            <a:r>
              <a:rPr lang="fr-BE" sz="1200" dirty="0"/>
              <a:t>); </a:t>
            </a:r>
            <a:r>
              <a:rPr lang="en-US" sz="1200" dirty="0"/>
              <a:t>AE as tool for reduced use of antimicrobials; Safety of animal effluents used as </a:t>
            </a:r>
            <a:r>
              <a:rPr lang="en-US" sz="1200" dirty="0" err="1"/>
              <a:t>fertilisers</a:t>
            </a:r>
            <a:endParaRPr lang="en-US" sz="1200" dirty="0"/>
          </a:p>
        </p:txBody>
      </p:sp>
      <p:cxnSp>
        <p:nvCxnSpPr>
          <p:cNvPr id="13" name="Straight Connector 26"/>
          <p:cNvCxnSpPr/>
          <p:nvPr/>
        </p:nvCxnSpPr>
        <p:spPr>
          <a:xfrm flipH="1" flipV="1">
            <a:off x="2276476" y="2625459"/>
            <a:ext cx="1725203" cy="9042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9"/>
          <p:cNvSpPr txBox="1"/>
          <p:nvPr/>
        </p:nvSpPr>
        <p:spPr>
          <a:xfrm>
            <a:off x="229206" y="2131191"/>
            <a:ext cx="2119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E.g. Data-based tools to enable the AE practices; Monitoring progress, impact of AE transition; LL and infrastructure as source of data</a:t>
            </a:r>
          </a:p>
        </p:txBody>
      </p:sp>
    </p:spTree>
    <p:extLst>
      <p:ext uri="{BB962C8B-B14F-4D97-AF65-F5344CB8AC3E}">
        <p14:creationId xmlns:p14="http://schemas.microsoft.com/office/powerpoint/2010/main" val="22266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485800" y="5406315"/>
            <a:ext cx="7830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Picture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credits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 front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page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:</a:t>
            </a:r>
            <a:br>
              <a:rPr lang="de-DE" sz="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3D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Assembly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: Project Management Jülich, Forschungszentrum Jülich GmbH; </a:t>
            </a:r>
            <a:br>
              <a:rPr lang="de-DE" sz="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Pictures: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IvanMikhaylov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iStock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Thinkstock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, palau83/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iStock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Thinkstock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PN_Photo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iStock</a:t>
            </a:r>
            <a:r>
              <a:rPr lang="de-DE" sz="8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de-DE" sz="800" dirty="0" err="1">
                <a:solidFill>
                  <a:schemeClr val="bg1">
                    <a:lumMod val="65000"/>
                  </a:schemeClr>
                </a:solidFill>
              </a:rPr>
              <a:t>Thinkstock</a:t>
            </a:r>
            <a:endParaRPr lang="de-DE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699792" y="4293096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</a:t>
            </a:r>
            <a:r>
              <a:rPr lang="de-DE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de-DE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you</a:t>
            </a:r>
            <a:r>
              <a:rPr lang="de-DE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de-DE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5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It‘s</a:t>
            </a:r>
            <a:r>
              <a:rPr lang="de-DE" dirty="0" smtClean="0"/>
              <a:t> a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– The </a:t>
            </a:r>
            <a:r>
              <a:rPr lang="de-DE" dirty="0" err="1" smtClean="0"/>
              <a:t>origins</a:t>
            </a:r>
            <a:endParaRPr lang="en-GB" dirty="0"/>
          </a:p>
        </p:txBody>
      </p:sp>
      <p:sp>
        <p:nvSpPr>
          <p:cNvPr id="9" name="Form 8"/>
          <p:cNvSpPr/>
          <p:nvPr/>
        </p:nvSpPr>
        <p:spPr>
          <a:xfrm>
            <a:off x="457191" y="3356992"/>
            <a:ext cx="8229618" cy="2772346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Abgerundetes Rechteck 23"/>
          <p:cNvSpPr/>
          <p:nvPr/>
        </p:nvSpPr>
        <p:spPr>
          <a:xfrm>
            <a:off x="898131" y="4365104"/>
            <a:ext cx="2582569" cy="7757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6 Webinars 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270</a:t>
            </a: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+ </a:t>
            </a: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participants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First exchanges on concepts, objectives and tasks </a:t>
            </a:r>
            <a:endParaRPr lang="en-GB" sz="1200" dirty="0"/>
          </a:p>
        </p:txBody>
      </p:sp>
      <p:sp>
        <p:nvSpPr>
          <p:cNvPr id="26" name="Rechteck 25"/>
          <p:cNvSpPr/>
          <p:nvPr/>
        </p:nvSpPr>
        <p:spPr>
          <a:xfrm>
            <a:off x="556519" y="5007197"/>
            <a:ext cx="1379785" cy="424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Kick-start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dialogue</a:t>
            </a:r>
            <a:endParaRPr lang="en-GB" sz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1331640" y="2605893"/>
            <a:ext cx="3345318" cy="16957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New 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SCAR working group on </a:t>
            </a:r>
            <a:r>
              <a:rPr lang="en-US" sz="1200" dirty="0" err="1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agroecology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(1 Jan 2021) =&gt; “</a:t>
            </a: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drafters group”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28 </a:t>
            </a: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countries 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(Member States and Associated Countries)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DE, DK, ES 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co-chairs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3 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CSAs and FACCE-JPI</a:t>
            </a: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special advisors</a:t>
            </a:r>
          </a:p>
        </p:txBody>
      </p:sp>
      <p:sp>
        <p:nvSpPr>
          <p:cNvPr id="28" name="Rechteck 27"/>
          <p:cNvSpPr/>
          <p:nvPr/>
        </p:nvSpPr>
        <p:spPr>
          <a:xfrm>
            <a:off x="1108212" y="3861048"/>
            <a:ext cx="1656184" cy="466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35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Agreeing</a:t>
            </a:r>
            <a:r>
              <a:rPr lang="de-DE" sz="135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on </a:t>
            </a:r>
            <a:r>
              <a:rPr lang="de-DE" sz="135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governance</a:t>
            </a: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38902"/>
              </p:ext>
            </p:extLst>
          </p:nvPr>
        </p:nvGraphicFramePr>
        <p:xfrm>
          <a:off x="545913" y="5537970"/>
          <a:ext cx="8021824" cy="889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5936">
                  <a:extLst>
                    <a:ext uri="{9D8B030D-6E8A-4147-A177-3AD203B41FA5}">
                      <a16:colId xmlns:a16="http://schemas.microsoft.com/office/drawing/2014/main" val="1948005916"/>
                    </a:ext>
                  </a:extLst>
                </a:gridCol>
                <a:gridCol w="1651552">
                  <a:extLst>
                    <a:ext uri="{9D8B030D-6E8A-4147-A177-3AD203B41FA5}">
                      <a16:colId xmlns:a16="http://schemas.microsoft.com/office/drawing/2014/main" val="3982361225"/>
                    </a:ext>
                  </a:extLst>
                </a:gridCol>
                <a:gridCol w="2831232">
                  <a:extLst>
                    <a:ext uri="{9D8B030D-6E8A-4147-A177-3AD203B41FA5}">
                      <a16:colId xmlns:a16="http://schemas.microsoft.com/office/drawing/2014/main" val="771863509"/>
                    </a:ext>
                  </a:extLst>
                </a:gridCol>
                <a:gridCol w="2831232">
                  <a:extLst>
                    <a:ext uri="{9D8B030D-6E8A-4147-A177-3AD203B41FA5}">
                      <a16:colId xmlns:a16="http://schemas.microsoft.com/office/drawing/2014/main" val="2782327105"/>
                    </a:ext>
                  </a:extLst>
                </a:gridCol>
                <a:gridCol w="471872">
                  <a:extLst>
                    <a:ext uri="{9D8B030D-6E8A-4147-A177-3AD203B41FA5}">
                      <a16:colId xmlns:a16="http://schemas.microsoft.com/office/drawing/2014/main" val="25575236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2020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2023</a:t>
                      </a:r>
                      <a:endParaRPr lang="en-GB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79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Jun-Dec</a:t>
                      </a:r>
                      <a:endParaRPr lang="en-GB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2574635"/>
                  </a:ext>
                </a:extLst>
              </a:tr>
            </a:tbl>
          </a:graphicData>
        </a:graphic>
      </p:graphicFrame>
      <p:sp>
        <p:nvSpPr>
          <p:cNvPr id="10" name="Flussdiagramm: Alternativer Prozess 9"/>
          <p:cNvSpPr/>
          <p:nvPr/>
        </p:nvSpPr>
        <p:spPr>
          <a:xfrm flipH="1">
            <a:off x="440658" y="4365103"/>
            <a:ext cx="3040042" cy="775785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flipH="1">
            <a:off x="511746" y="5158937"/>
            <a:ext cx="1424558" cy="27299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9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It‘s</a:t>
            </a:r>
            <a:r>
              <a:rPr lang="de-DE" dirty="0" smtClean="0"/>
              <a:t> a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– The </a:t>
            </a:r>
            <a:r>
              <a:rPr lang="de-DE" dirty="0" err="1" smtClean="0"/>
              <a:t>origins</a:t>
            </a:r>
            <a:endParaRPr lang="en-GB" dirty="0"/>
          </a:p>
        </p:txBody>
      </p:sp>
      <p:sp>
        <p:nvSpPr>
          <p:cNvPr id="9" name="Form 8"/>
          <p:cNvSpPr/>
          <p:nvPr/>
        </p:nvSpPr>
        <p:spPr>
          <a:xfrm>
            <a:off x="457191" y="3356992"/>
            <a:ext cx="8229618" cy="2772346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Abgerundetes Rechteck 23"/>
          <p:cNvSpPr/>
          <p:nvPr/>
        </p:nvSpPr>
        <p:spPr>
          <a:xfrm>
            <a:off x="898131" y="4365104"/>
            <a:ext cx="2582569" cy="7757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6 Webinars 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270</a:t>
            </a: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+ </a:t>
            </a: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participants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First exchanges on concepts, objectives and tasks </a:t>
            </a:r>
            <a:endParaRPr lang="en-GB" sz="1200" dirty="0"/>
          </a:p>
        </p:txBody>
      </p:sp>
      <p:sp>
        <p:nvSpPr>
          <p:cNvPr id="26" name="Rechteck 25"/>
          <p:cNvSpPr/>
          <p:nvPr/>
        </p:nvSpPr>
        <p:spPr>
          <a:xfrm>
            <a:off x="556519" y="5007197"/>
            <a:ext cx="1379785" cy="424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Kick-start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dialogue</a:t>
            </a:r>
            <a:endParaRPr lang="en-GB" sz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1331640" y="2605893"/>
            <a:ext cx="3345318" cy="16957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New 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SCAR working group on </a:t>
            </a:r>
            <a:r>
              <a:rPr lang="en-US" sz="1200" dirty="0" err="1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agroecology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(1 Jan 2021) =&gt; “</a:t>
            </a: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drafters group”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27 countries 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(Member States and Associated Countries)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DE, DK, ES 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co-chairs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3 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CSAs and FACCE-JPI</a:t>
            </a: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special advisors</a:t>
            </a:r>
          </a:p>
        </p:txBody>
      </p:sp>
      <p:sp>
        <p:nvSpPr>
          <p:cNvPr id="28" name="Rechteck 27"/>
          <p:cNvSpPr/>
          <p:nvPr/>
        </p:nvSpPr>
        <p:spPr>
          <a:xfrm>
            <a:off x="1108212" y="3861048"/>
            <a:ext cx="1656184" cy="466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35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Agreeing</a:t>
            </a:r>
            <a:r>
              <a:rPr lang="de-DE" sz="135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on </a:t>
            </a:r>
            <a:r>
              <a:rPr lang="de-DE" sz="135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governance</a:t>
            </a: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861312"/>
              </p:ext>
            </p:extLst>
          </p:nvPr>
        </p:nvGraphicFramePr>
        <p:xfrm>
          <a:off x="545913" y="5537970"/>
          <a:ext cx="8021824" cy="9512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7488">
                  <a:extLst>
                    <a:ext uri="{9D8B030D-6E8A-4147-A177-3AD203B41FA5}">
                      <a16:colId xmlns:a16="http://schemas.microsoft.com/office/drawing/2014/main" val="1948005916"/>
                    </a:ext>
                  </a:extLst>
                </a:gridCol>
                <a:gridCol w="235936">
                  <a:extLst>
                    <a:ext uri="{9D8B030D-6E8A-4147-A177-3AD203B41FA5}">
                      <a16:colId xmlns:a16="http://schemas.microsoft.com/office/drawing/2014/main" val="771863509"/>
                    </a:ext>
                  </a:extLst>
                </a:gridCol>
                <a:gridCol w="2595296">
                  <a:extLst>
                    <a:ext uri="{9D8B030D-6E8A-4147-A177-3AD203B41FA5}">
                      <a16:colId xmlns:a16="http://schemas.microsoft.com/office/drawing/2014/main" val="2982502051"/>
                    </a:ext>
                  </a:extLst>
                </a:gridCol>
                <a:gridCol w="707808">
                  <a:extLst>
                    <a:ext uri="{9D8B030D-6E8A-4147-A177-3AD203B41FA5}">
                      <a16:colId xmlns:a16="http://schemas.microsoft.com/office/drawing/2014/main" val="2782327105"/>
                    </a:ext>
                  </a:extLst>
                </a:gridCol>
                <a:gridCol w="2123424">
                  <a:extLst>
                    <a:ext uri="{9D8B030D-6E8A-4147-A177-3AD203B41FA5}">
                      <a16:colId xmlns:a16="http://schemas.microsoft.com/office/drawing/2014/main" val="1524014497"/>
                    </a:ext>
                  </a:extLst>
                </a:gridCol>
                <a:gridCol w="471872">
                  <a:extLst>
                    <a:ext uri="{9D8B030D-6E8A-4147-A177-3AD203B41FA5}">
                      <a16:colId xmlns:a16="http://schemas.microsoft.com/office/drawing/2014/main" val="2557523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n-lt"/>
                        </a:rPr>
                        <a:t>2020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n-lt"/>
                        </a:rPr>
                        <a:t>2021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n-lt"/>
                        </a:rPr>
                        <a:t>2022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n-lt"/>
                        </a:rPr>
                        <a:t>2023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79758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Feb 2021</a:t>
                      </a:r>
                      <a:r>
                        <a:rPr lang="en-GB" sz="1400" b="1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– Mar 2022</a:t>
                      </a:r>
                      <a:endParaRPr lang="en-GB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u="none" strike="noStrike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en-GB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2574635"/>
                  </a:ext>
                </a:extLst>
              </a:tr>
            </a:tbl>
          </a:graphicData>
        </a:graphic>
      </p:graphicFrame>
      <p:sp>
        <p:nvSpPr>
          <p:cNvPr id="2" name="Diagonal liegende Ecken des Rechtecks abrunden 1"/>
          <p:cNvSpPr/>
          <p:nvPr/>
        </p:nvSpPr>
        <p:spPr>
          <a:xfrm>
            <a:off x="323528" y="2307643"/>
            <a:ext cx="4353430" cy="2039413"/>
          </a:xfrm>
          <a:prstGeom prst="round2Diag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7" name="Flussdiagramm: Alternativer Prozess 16"/>
          <p:cNvSpPr/>
          <p:nvPr/>
        </p:nvSpPr>
        <p:spPr>
          <a:xfrm flipH="1">
            <a:off x="440658" y="4365103"/>
            <a:ext cx="3040042" cy="775785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 flipH="1">
            <a:off x="511746" y="5158937"/>
            <a:ext cx="1424558" cy="27299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3101439" y="2001922"/>
            <a:ext cx="3534530" cy="16957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Barriers and opportunities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Vision and ambition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R&amp;I needs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Intervention logic (objectives, activities, KPIs)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Funding scheme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Governance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Monitoring</a:t>
            </a:r>
          </a:p>
        </p:txBody>
      </p:sp>
      <p:sp>
        <p:nvSpPr>
          <p:cNvPr id="29" name="Rechteck 28"/>
          <p:cNvSpPr/>
          <p:nvPr/>
        </p:nvSpPr>
        <p:spPr>
          <a:xfrm>
            <a:off x="2677955" y="3497094"/>
            <a:ext cx="3312368" cy="2793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35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Co-</a:t>
            </a:r>
            <a:r>
              <a:rPr lang="de-DE" sz="1350" dirty="0" err="1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creating</a:t>
            </a:r>
            <a:r>
              <a:rPr lang="de-DE" sz="135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350" dirty="0" err="1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the</a:t>
            </a:r>
            <a:r>
              <a:rPr lang="de-DE" sz="135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350" dirty="0" err="1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partnership’s</a:t>
            </a:r>
            <a:r>
              <a:rPr lang="de-DE" sz="135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35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dossier </a:t>
            </a: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It‘s</a:t>
            </a:r>
            <a:r>
              <a:rPr lang="de-DE" dirty="0" smtClean="0"/>
              <a:t> a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way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go</a:t>
            </a:r>
            <a:r>
              <a:rPr lang="de-DE" dirty="0" smtClean="0"/>
              <a:t> – The </a:t>
            </a:r>
            <a:r>
              <a:rPr lang="de-DE" dirty="0" err="1" smtClean="0"/>
              <a:t>origins</a:t>
            </a:r>
            <a:endParaRPr lang="en-GB" dirty="0"/>
          </a:p>
        </p:txBody>
      </p:sp>
      <p:sp>
        <p:nvSpPr>
          <p:cNvPr id="9" name="Form 8"/>
          <p:cNvSpPr/>
          <p:nvPr/>
        </p:nvSpPr>
        <p:spPr>
          <a:xfrm>
            <a:off x="457191" y="3356992"/>
            <a:ext cx="8229618" cy="2772346"/>
          </a:xfrm>
          <a:prstGeom prst="swooshArrow">
            <a:avLst>
              <a:gd name="adj1" fmla="val 45454"/>
              <a:gd name="adj2" fmla="val 25000"/>
            </a:avLst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Abgerundetes Rechteck 23"/>
          <p:cNvSpPr/>
          <p:nvPr/>
        </p:nvSpPr>
        <p:spPr>
          <a:xfrm>
            <a:off x="898131" y="4365104"/>
            <a:ext cx="2582569" cy="7757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>
            <a:noAutofit/>
          </a:bodyPr>
          <a:lstStyle/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6 Webinars 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270</a:t>
            </a: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+ </a:t>
            </a: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participants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First exchanges on concepts, objectives and tasks </a:t>
            </a:r>
            <a:endParaRPr lang="en-GB" sz="1200" dirty="0"/>
          </a:p>
        </p:txBody>
      </p:sp>
      <p:sp>
        <p:nvSpPr>
          <p:cNvPr id="26" name="Rechteck 25"/>
          <p:cNvSpPr/>
          <p:nvPr/>
        </p:nvSpPr>
        <p:spPr>
          <a:xfrm>
            <a:off x="556519" y="5007197"/>
            <a:ext cx="1379785" cy="4247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Kick-start </a:t>
            </a:r>
            <a:r>
              <a:rPr lang="de-DE" sz="120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dialogue</a:t>
            </a:r>
            <a:endParaRPr lang="en-GB" sz="120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1331640" y="2605893"/>
            <a:ext cx="3345318" cy="16957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New 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SCAR working group on </a:t>
            </a:r>
            <a:r>
              <a:rPr lang="en-US" sz="1200" dirty="0" err="1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agroecology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(1 Jan 2021) =&gt; “</a:t>
            </a: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drafters group”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27 countries 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(Member States and Associated Countries)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DE, DK, ES </a:t>
            </a:r>
            <a:r>
              <a:rPr lang="en-US" sz="1200" b="1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co-chairs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3 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CSAs and FACCE-JPI</a:t>
            </a:r>
            <a:r>
              <a:rPr lang="en-US" sz="1200" b="1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special advisors</a:t>
            </a:r>
          </a:p>
        </p:txBody>
      </p:sp>
      <p:sp>
        <p:nvSpPr>
          <p:cNvPr id="28" name="Rechteck 27"/>
          <p:cNvSpPr/>
          <p:nvPr/>
        </p:nvSpPr>
        <p:spPr>
          <a:xfrm>
            <a:off x="1108212" y="3861048"/>
            <a:ext cx="1656184" cy="466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35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Agreeing</a:t>
            </a:r>
            <a:r>
              <a:rPr lang="de-DE" sz="135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on </a:t>
            </a:r>
            <a:r>
              <a:rPr lang="de-DE" sz="135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governance</a:t>
            </a: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graphicFrame>
        <p:nvGraphicFramePr>
          <p:cNvPr id="31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657678"/>
              </p:ext>
            </p:extLst>
          </p:nvPr>
        </p:nvGraphicFramePr>
        <p:xfrm>
          <a:off x="545913" y="5537970"/>
          <a:ext cx="8021824" cy="889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7488">
                  <a:extLst>
                    <a:ext uri="{9D8B030D-6E8A-4147-A177-3AD203B41FA5}">
                      <a16:colId xmlns:a16="http://schemas.microsoft.com/office/drawing/2014/main" val="1948005916"/>
                    </a:ext>
                  </a:extLst>
                </a:gridCol>
                <a:gridCol w="2831232">
                  <a:extLst>
                    <a:ext uri="{9D8B030D-6E8A-4147-A177-3AD203B41FA5}">
                      <a16:colId xmlns:a16="http://schemas.microsoft.com/office/drawing/2014/main" val="771863509"/>
                    </a:ext>
                  </a:extLst>
                </a:gridCol>
                <a:gridCol w="2831232">
                  <a:extLst>
                    <a:ext uri="{9D8B030D-6E8A-4147-A177-3AD203B41FA5}">
                      <a16:colId xmlns:a16="http://schemas.microsoft.com/office/drawing/2014/main" val="2782327105"/>
                    </a:ext>
                  </a:extLst>
                </a:gridCol>
                <a:gridCol w="471872">
                  <a:extLst>
                    <a:ext uri="{9D8B030D-6E8A-4147-A177-3AD203B41FA5}">
                      <a16:colId xmlns:a16="http://schemas.microsoft.com/office/drawing/2014/main" val="2557523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n-lt"/>
                        </a:rPr>
                        <a:t>2020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n-lt"/>
                        </a:rPr>
                        <a:t>2021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n-lt"/>
                        </a:rPr>
                        <a:t>2022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+mn-lt"/>
                        </a:rPr>
                        <a:t>2023</a:t>
                      </a:r>
                      <a:endParaRPr lang="en-GB" sz="14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79758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Jan 2022</a:t>
                      </a:r>
                      <a:r>
                        <a:rPr lang="en-GB" sz="1400" b="1" i="0" u="none" strike="noStrike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– Feb 2023</a:t>
                      </a:r>
                      <a:endParaRPr lang="en-GB" sz="14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8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92574635"/>
                  </a:ext>
                </a:extLst>
              </a:tr>
            </a:tbl>
          </a:graphicData>
        </a:graphic>
      </p:graphicFrame>
      <p:sp>
        <p:nvSpPr>
          <p:cNvPr id="2" name="Diagonal liegende Ecken des Rechtecks abrunden 1"/>
          <p:cNvSpPr/>
          <p:nvPr/>
        </p:nvSpPr>
        <p:spPr>
          <a:xfrm>
            <a:off x="323528" y="2307643"/>
            <a:ext cx="4353430" cy="2039413"/>
          </a:xfrm>
          <a:prstGeom prst="round2Diag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7" name="Flussdiagramm: Alternativer Prozess 16"/>
          <p:cNvSpPr/>
          <p:nvPr/>
        </p:nvSpPr>
        <p:spPr>
          <a:xfrm flipH="1">
            <a:off x="440658" y="4365103"/>
            <a:ext cx="3040042" cy="775785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 flipH="1">
            <a:off x="511746" y="5158937"/>
            <a:ext cx="1424558" cy="27299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3101439" y="2001922"/>
            <a:ext cx="3534530" cy="16957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Barriers and opportunities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Vision and ambition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R&amp;I needs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Intervention logic (objectives, activities, KPIs)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Funding scheme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Governance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Monitoring</a:t>
            </a:r>
          </a:p>
        </p:txBody>
      </p:sp>
      <p:sp>
        <p:nvSpPr>
          <p:cNvPr id="23" name="Flussdiagramm: Alternativer Prozess 22"/>
          <p:cNvSpPr/>
          <p:nvPr/>
        </p:nvSpPr>
        <p:spPr>
          <a:xfrm flipH="1">
            <a:off x="3063090" y="2001562"/>
            <a:ext cx="3669149" cy="1696143"/>
          </a:xfrm>
          <a:prstGeom prst="flowChartAlternateProcess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677955" y="3497094"/>
            <a:ext cx="3312368" cy="2793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35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Co-</a:t>
            </a:r>
            <a:r>
              <a:rPr lang="de-DE" sz="1350" dirty="0" err="1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creating</a:t>
            </a:r>
            <a:r>
              <a:rPr lang="de-DE" sz="135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350" dirty="0" err="1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the</a:t>
            </a:r>
            <a:r>
              <a:rPr lang="de-DE" sz="135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350" dirty="0" err="1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partnership’s</a:t>
            </a:r>
            <a:r>
              <a:rPr lang="de-DE" sz="135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350" dirty="0" err="1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proposal</a:t>
            </a:r>
            <a:r>
              <a:rPr lang="de-DE" sz="135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 flipH="1">
            <a:off x="2674601" y="3479943"/>
            <a:ext cx="3315722" cy="2964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28588" indent="-128588" algn="ctr" defTabSz="600075" fontAlgn="auto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5551407" y="2348242"/>
            <a:ext cx="3345318" cy="8478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Ins="46800" rtlCol="0" anchor="t">
            <a:noAutofit/>
          </a:bodyPr>
          <a:lstStyle/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Building on partnership’s </a:t>
            </a:r>
            <a:r>
              <a:rPr lang="en-US" sz="120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dossier </a:t>
            </a: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and past/ongoing research findings</a:t>
            </a:r>
          </a:p>
          <a:p>
            <a:pPr marL="171450" lvl="1" indent="-171450" defTabSz="600075" fontAlgn="auto">
              <a:lnSpc>
                <a:spcPct val="90000"/>
              </a:lnSpc>
              <a:spcAft>
                <a:spcPct val="150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Synergies with other partnerships and missions</a:t>
            </a:r>
          </a:p>
        </p:txBody>
      </p:sp>
      <p:sp>
        <p:nvSpPr>
          <p:cNvPr id="30" name="Rechteck 29"/>
          <p:cNvSpPr/>
          <p:nvPr/>
        </p:nvSpPr>
        <p:spPr>
          <a:xfrm>
            <a:off x="5256000" y="3140968"/>
            <a:ext cx="3311738" cy="2793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0075" fontAlgn="auto">
              <a:lnSpc>
                <a:spcPct val="90000"/>
              </a:lnSpc>
              <a:spcAft>
                <a:spcPct val="15000"/>
              </a:spcAft>
            </a:pPr>
            <a:r>
              <a:rPr lang="de-DE" sz="135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Co-</a:t>
            </a:r>
            <a:r>
              <a:rPr lang="de-DE" sz="1350" dirty="0" err="1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creating</a:t>
            </a:r>
            <a:r>
              <a:rPr lang="de-DE" sz="1350" dirty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  <a:r>
              <a:rPr lang="de-DE" sz="1350" dirty="0" err="1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the</a:t>
            </a:r>
            <a:r>
              <a:rPr lang="de-DE" sz="1350" dirty="0" smtClean="0">
                <a:solidFill>
                  <a:srgbClr val="4D4D4D">
                    <a:hueOff val="0"/>
                    <a:satOff val="0"/>
                    <a:lumOff val="0"/>
                    <a:alphaOff val="0"/>
                  </a:srgbClr>
                </a:solidFill>
              </a:rPr>
              <a:t> SRIA</a:t>
            </a:r>
            <a:endParaRPr lang="en-GB" sz="1350" dirty="0">
              <a:solidFill>
                <a:srgbClr val="4D4D4D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85842A-5F74-4028-9859-BBEE75BE4FDF}" type="datetime1">
              <a:rPr lang="de-DE" smtClean="0"/>
              <a:pPr>
                <a:defRPr/>
              </a:pPr>
              <a:t>11.10.2023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Nicolas Tinois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77E-C580-4B52-B535-3F1134DD055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HEART </a:t>
            </a:r>
            <a:r>
              <a:rPr lang="de-DE" dirty="0" err="1" smtClean="0"/>
              <a:t>of</a:t>
            </a:r>
            <a:r>
              <a:rPr lang="de-DE" dirty="0" smtClean="0"/>
              <a:t> AGROECOLOGY: SRIA</a:t>
            </a:r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E18F80EC-0C20-4083-B5FC-381FB727A034}"/>
              </a:ext>
            </a:extLst>
          </p:cNvPr>
          <p:cNvSpPr/>
          <p:nvPr/>
        </p:nvSpPr>
        <p:spPr>
          <a:xfrm>
            <a:off x="644879" y="2306815"/>
            <a:ext cx="3205202" cy="3786481"/>
          </a:xfrm>
          <a:prstGeom prst="roundRect">
            <a:avLst>
              <a:gd name="adj" fmla="val 2796"/>
            </a:avLst>
          </a:prstGeom>
          <a:solidFill>
            <a:srgbClr val="EEF5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86206A-D22D-4A5A-BCAE-1BE62F71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dirty="0" smtClean="0"/>
              <a:t>SCAR </a:t>
            </a:r>
            <a:r>
              <a:rPr lang="en-US" dirty="0" err="1" smtClean="0"/>
              <a:t>Agroecology</a:t>
            </a:r>
            <a:r>
              <a:rPr lang="en-US" dirty="0" smtClean="0"/>
              <a:t> SWG | SCAR-AE</a:t>
            </a:r>
            <a:br>
              <a:rPr lang="en-US" dirty="0" smtClean="0"/>
            </a:br>
            <a:endParaRPr lang="nl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7EC0B6-470C-4C3A-81F3-23A30AAE19F2}"/>
              </a:ext>
            </a:extLst>
          </p:cNvPr>
          <p:cNvSpPr txBox="1"/>
          <p:nvPr/>
        </p:nvSpPr>
        <p:spPr>
          <a:xfrm>
            <a:off x="895931" y="2504681"/>
            <a:ext cx="2726159" cy="3116238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r>
              <a:rPr lang="en-US" b="1" dirty="0">
                <a:latin typeface="+mn-lt"/>
              </a:rPr>
              <a:t>Co-chairs</a:t>
            </a:r>
            <a:r>
              <a:rPr lang="en-US" dirty="0">
                <a:latin typeface="+mn-lt"/>
              </a:rPr>
              <a:t> </a:t>
            </a:r>
          </a:p>
          <a:p>
            <a:r>
              <a:rPr lang="en-US" dirty="0">
                <a:latin typeface="+mn-lt"/>
              </a:rPr>
              <a:t>Nicolas </a:t>
            </a:r>
            <a:r>
              <a:rPr lang="en-US" dirty="0" smtClean="0">
                <a:latin typeface="+mn-lt"/>
              </a:rPr>
              <a:t>Tinois (DE), </a:t>
            </a:r>
            <a:r>
              <a:rPr lang="en-US" dirty="0">
                <a:latin typeface="+mn-lt"/>
              </a:rPr>
              <a:t>Torsten Rødel </a:t>
            </a:r>
            <a:r>
              <a:rPr lang="en-US" dirty="0" smtClean="0">
                <a:latin typeface="+mn-lt"/>
              </a:rPr>
              <a:t>Berg (DK) Benjamin Sanchez (ES)</a:t>
            </a:r>
            <a:endParaRPr lang="en-US" dirty="0">
              <a:latin typeface="+mn-lt"/>
            </a:endParaRPr>
          </a:p>
          <a:p>
            <a:endParaRPr lang="en-US" spc="-23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spc="-23" dirty="0">
                <a:latin typeface="+mn-lt"/>
                <a:ea typeface="Times New Roman" panose="02020603050405020304" pitchFamily="18" charset="0"/>
                <a:cs typeface="Times New Roman"/>
              </a:rPr>
              <a:t>Mandate period</a:t>
            </a:r>
            <a:endParaRPr lang="nl-BE" b="1" spc="-23" dirty="0">
              <a:latin typeface="+mn-lt"/>
              <a:ea typeface="Times New Roman" panose="02020603050405020304" pitchFamily="18" charset="0"/>
              <a:cs typeface="Times New Roman"/>
            </a:endParaRPr>
          </a:p>
          <a:p>
            <a:r>
              <a:rPr lang="en-US" spc="-23" dirty="0">
                <a:latin typeface="+mn-lt"/>
                <a:ea typeface="Times New Roman" panose="02020603050405020304" pitchFamily="18" charset="0"/>
                <a:cs typeface="Times New Roman"/>
              </a:rPr>
              <a:t>1/1/2020 - 31/12/2023</a:t>
            </a:r>
          </a:p>
          <a:p>
            <a:endParaRPr lang="en-US" dirty="0">
              <a:latin typeface="+mn-lt"/>
            </a:endParaRPr>
          </a:p>
          <a:p>
            <a:r>
              <a:rPr lang="en-US" b="1" dirty="0">
                <a:latin typeface="+mn-lt"/>
              </a:rPr>
              <a:t>Members </a:t>
            </a:r>
          </a:p>
          <a:p>
            <a:pPr>
              <a:buClr>
                <a:schemeClr val="accent4"/>
              </a:buClr>
            </a:pPr>
            <a:r>
              <a:rPr lang="en-US" dirty="0" smtClean="0">
                <a:latin typeface="+mn-lt"/>
              </a:rPr>
              <a:t>28 </a:t>
            </a:r>
            <a:r>
              <a:rPr lang="en-US" dirty="0">
                <a:latin typeface="+mn-lt"/>
              </a:rPr>
              <a:t>countries +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EC </a:t>
            </a:r>
            <a:r>
              <a:rPr lang="en-US" dirty="0">
                <a:latin typeface="+mn-lt"/>
              </a:rPr>
              <a:t>and key </a:t>
            </a:r>
            <a:r>
              <a:rPr lang="en-US" dirty="0" smtClean="0">
                <a:latin typeface="+mn-lt"/>
              </a:rPr>
              <a:t>advisors</a:t>
            </a:r>
            <a:endParaRPr lang="nl-BE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5673D-36E7-4E1D-98E4-3EB481907ABE}"/>
              </a:ext>
            </a:extLst>
          </p:cNvPr>
          <p:cNvSpPr txBox="1"/>
          <p:nvPr/>
        </p:nvSpPr>
        <p:spPr>
          <a:xfrm>
            <a:off x="4092448" y="5861473"/>
            <a:ext cx="413248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>
                <a:latin typeface="Avenir Next LT Pro"/>
              </a:rPr>
              <a:t>Overview members SCAR AE – update </a:t>
            </a:r>
            <a:r>
              <a:rPr lang="en-US" sz="1050" dirty="0" smtClean="0">
                <a:latin typeface="Avenir Next LT Pro"/>
              </a:rPr>
              <a:t>July </a:t>
            </a:r>
            <a:r>
              <a:rPr lang="en-US" sz="1050" dirty="0">
                <a:latin typeface="Avenir Next LT Pro"/>
              </a:rPr>
              <a:t>2022</a:t>
            </a:r>
            <a:endParaRPr lang="en-US" sz="1050" dirty="0">
              <a:latin typeface="Avenir Next LT Pro"/>
              <a:cs typeface="Calibri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452320" y="2057731"/>
            <a:ext cx="995970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25" b="1" dirty="0"/>
              <a:t>+ </a:t>
            </a:r>
            <a:r>
              <a:rPr lang="de-DE" sz="825" b="1" dirty="0" err="1"/>
              <a:t>Observers</a:t>
            </a:r>
            <a:r>
              <a:rPr lang="de-DE" sz="825" b="1" dirty="0"/>
              <a:t>:</a:t>
            </a:r>
          </a:p>
          <a:p>
            <a:r>
              <a:rPr lang="de-DE" sz="825" dirty="0"/>
              <a:t>SCAR WGs</a:t>
            </a:r>
          </a:p>
          <a:p>
            <a:r>
              <a:rPr lang="de-DE" sz="825" dirty="0"/>
              <a:t>ETPs</a:t>
            </a:r>
          </a:p>
          <a:p>
            <a:r>
              <a:rPr lang="de-DE" sz="825" dirty="0"/>
              <a:t>ERIAFF</a:t>
            </a:r>
          </a:p>
          <a:p>
            <a:r>
              <a:rPr lang="de-DE" sz="825" dirty="0"/>
              <a:t>ERA-NETs</a:t>
            </a:r>
          </a:p>
          <a:p>
            <a:r>
              <a:rPr lang="de-DE" sz="825" dirty="0"/>
              <a:t>COPA-COGECA</a:t>
            </a:r>
          </a:p>
          <a:p>
            <a:r>
              <a:rPr lang="de-DE" sz="825" dirty="0"/>
              <a:t>Other </a:t>
            </a:r>
            <a:r>
              <a:rPr lang="de-DE" sz="825" dirty="0" err="1"/>
              <a:t>Partnerships</a:t>
            </a:r>
            <a:endParaRPr lang="de-DE" sz="825" dirty="0"/>
          </a:p>
          <a:p>
            <a:r>
              <a:rPr lang="de-DE" sz="825" dirty="0"/>
              <a:t>La Via </a:t>
            </a:r>
            <a:r>
              <a:rPr lang="de-DE" sz="825" dirty="0" err="1"/>
              <a:t>Campesina</a:t>
            </a:r>
            <a:endParaRPr lang="de-DE" sz="825" dirty="0"/>
          </a:p>
          <a:p>
            <a:r>
              <a:rPr lang="de-DE" sz="825" dirty="0"/>
              <a:t>EEB</a:t>
            </a:r>
          </a:p>
          <a:p>
            <a:r>
              <a:rPr lang="de-DE" sz="825" dirty="0" err="1"/>
              <a:t>Animal</a:t>
            </a:r>
            <a:r>
              <a:rPr lang="de-DE" sz="825" dirty="0"/>
              <a:t> Task Force</a:t>
            </a:r>
          </a:p>
          <a:p>
            <a:r>
              <a:rPr lang="de-DE" sz="825" dirty="0"/>
              <a:t>IBMA</a:t>
            </a:r>
          </a:p>
          <a:p>
            <a:r>
              <a:rPr lang="de-DE" sz="825" dirty="0" err="1"/>
              <a:t>EuroCoop</a:t>
            </a:r>
            <a:endParaRPr lang="de-DE" sz="825" dirty="0"/>
          </a:p>
          <a:p>
            <a:r>
              <a:rPr lang="de-DE" sz="825" dirty="0" err="1"/>
              <a:t>EnoLL</a:t>
            </a:r>
            <a:endParaRPr lang="de-DE" sz="825" dirty="0"/>
          </a:p>
          <a:p>
            <a:r>
              <a:rPr lang="de-DE" sz="825" dirty="0"/>
              <a:t>IFOAM</a:t>
            </a:r>
          </a:p>
          <a:p>
            <a:r>
              <a:rPr lang="de-DE" sz="825" dirty="0"/>
              <a:t>BIOEAST</a:t>
            </a:r>
          </a:p>
          <a:p>
            <a:r>
              <a:rPr lang="de-DE" sz="825" dirty="0" err="1"/>
              <a:t>Birdlife</a:t>
            </a:r>
            <a:endParaRPr lang="de-DE" sz="825" dirty="0"/>
          </a:p>
          <a:p>
            <a:r>
              <a:rPr lang="de-DE" sz="825" dirty="0" err="1"/>
              <a:t>Agroecology</a:t>
            </a:r>
            <a:r>
              <a:rPr lang="de-DE" sz="825" dirty="0"/>
              <a:t> Europe</a:t>
            </a:r>
          </a:p>
          <a:p>
            <a:r>
              <a:rPr lang="de-DE" sz="825" i="1" dirty="0"/>
              <a:t>in </a:t>
            </a:r>
            <a:r>
              <a:rPr lang="de-DE" sz="825" i="1" dirty="0" err="1"/>
              <a:t>progress</a:t>
            </a:r>
            <a:r>
              <a:rPr lang="de-DE" sz="825" i="1" dirty="0"/>
              <a:t>…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647" y="2782244"/>
            <a:ext cx="3445537" cy="28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Master_PtJ_solo_en_4zu3">
  <a:themeElements>
    <a:clrScheme name="Benutzerdefiniert 24">
      <a:dk1>
        <a:srgbClr val="000000"/>
      </a:dk1>
      <a:lt1>
        <a:sysClr val="window" lastClr="FFFFFF"/>
      </a:lt1>
      <a:dk2>
        <a:srgbClr val="1F72BC"/>
      </a:dk2>
      <a:lt2>
        <a:srgbClr val="FFFFFF"/>
      </a:lt2>
      <a:accent1>
        <a:srgbClr val="B92864"/>
      </a:accent1>
      <a:accent2>
        <a:srgbClr val="6ED2FA"/>
      </a:accent2>
      <a:accent3>
        <a:srgbClr val="D9E056"/>
      </a:accent3>
      <a:accent4>
        <a:srgbClr val="B7B7B7"/>
      </a:accent4>
      <a:accent5>
        <a:srgbClr val="FFFFFF"/>
      </a:accent5>
      <a:accent6>
        <a:srgbClr val="FFFFFF"/>
      </a:accent6>
      <a:hlink>
        <a:srgbClr val="1F72BC"/>
      </a:hlink>
      <a:folHlink>
        <a:srgbClr val="1F72BC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chemeClr val="bg1">
              <a:lumMod val="85000"/>
            </a:schemeClr>
          </a:solidFill>
        </a:ln>
      </a:spPr>
      <a:bodyPr spcFirstLastPara="0" vert="horz" wrap="square" lIns="309122" tIns="697561" rIns="309123" bIns="697559" numCol="1" spcCol="1270" anchor="ctr" anchorCtr="0">
        <a:noAutofit/>
      </a:bodyPr>
      <a:lstStyle>
        <a:defPPr algn="ctr" defTabSz="222250">
          <a:lnSpc>
            <a:spcPct val="90000"/>
          </a:lnSpc>
          <a:spcBef>
            <a:spcPct val="0"/>
          </a:spcBef>
          <a:spcAft>
            <a:spcPct val="35000"/>
          </a:spcAft>
          <a:defRPr sz="500" dirty="0"/>
        </a:defPPr>
      </a:lstStyle>
      <a:style>
        <a:lnRef idx="2">
          <a:scrgbClr r="0" g="0" b="0"/>
        </a:lnRef>
        <a:fillRef idx="0">
          <a:scrgbClr r="0" g="0" b="0"/>
        </a:fillRef>
        <a:effectRef idx="0">
          <a:schemeClr val="accent3">
            <a:tint val="90000"/>
            <a:hueOff val="0"/>
            <a:satOff val="0"/>
            <a:lumOff val="0"/>
            <a:alphaOff val="0"/>
          </a:schemeClr>
        </a:effectRef>
        <a:fontRef idx="minor">
          <a:schemeClr val="tx1">
            <a:hueOff val="0"/>
            <a:satOff val="0"/>
            <a:lumOff val="0"/>
            <a:alphaOff val="0"/>
          </a:schemeClr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1_Master_PtJ_solo_en_4zu3.potx" id="{24D7288E-3D16-4CAC-B289-2919DD6D3D83}" vid="{03E19BB1-8266-4752-A537-3C157E5B5174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01_Master_PtJ_solo_en_4zu3</Template>
  <TotalTime>0</TotalTime>
  <Words>3713</Words>
  <Application>Microsoft Office PowerPoint</Application>
  <PresentationFormat>Bildschirmpräsentation (4:3)</PresentationFormat>
  <Paragraphs>726</Paragraphs>
  <Slides>49</Slides>
  <Notes>41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9" baseType="lpstr">
      <vt:lpstr>Arial</vt:lpstr>
      <vt:lpstr>Arial Unicode MS</vt:lpstr>
      <vt:lpstr>Avenir Next LT Pro</vt:lpstr>
      <vt:lpstr>Avenir Next LT Pro Demi</vt:lpstr>
      <vt:lpstr>Calibri</vt:lpstr>
      <vt:lpstr>Open Sans</vt:lpstr>
      <vt:lpstr>Symbol</vt:lpstr>
      <vt:lpstr>Times New Roman</vt:lpstr>
      <vt:lpstr>Wingdings</vt:lpstr>
      <vt:lpstr>Master_PtJ_solo_en_4zu3</vt:lpstr>
      <vt:lpstr>Funding mechanism and organic research in „AGROECOLOGY“</vt:lpstr>
      <vt:lpstr>In a nutshell</vt:lpstr>
      <vt:lpstr>From the idea to the Partnership</vt:lpstr>
      <vt:lpstr>It‘s a long way to go – The origins</vt:lpstr>
      <vt:lpstr>It‘s a long way to go – The origins</vt:lpstr>
      <vt:lpstr>It‘s a long way to go – The origins</vt:lpstr>
      <vt:lpstr>It‘s a long way to go – The origins</vt:lpstr>
      <vt:lpstr>The HEART of AGROECOLOGY: SRIA</vt:lpstr>
      <vt:lpstr>SCAR Agroecology SWG | SCAR-AE </vt:lpstr>
      <vt:lpstr>Process of co-creating sria &amp; agroecology</vt:lpstr>
      <vt:lpstr>Process of co-creating sria &amp; agroecology</vt:lpstr>
      <vt:lpstr>Process of co-creating sria &amp; agroecology</vt:lpstr>
      <vt:lpstr>Process of co-creating sria &amp; agroecology</vt:lpstr>
      <vt:lpstr>Process of co-creating sria &amp; agroecology</vt:lpstr>
      <vt:lpstr>Process of co-creating sria &amp; agroecology</vt:lpstr>
      <vt:lpstr>Process of co-creating sria &amp; agroecology</vt:lpstr>
      <vt:lpstr>Process of co-creating sria &amp; agroecology</vt:lpstr>
      <vt:lpstr>Common aims for AE</vt:lpstr>
      <vt:lpstr>Intervention Logic</vt:lpstr>
      <vt:lpstr>key expected impacts to be achieved</vt:lpstr>
      <vt:lpstr>Instruments | Living Labs (LLs)</vt:lpstr>
      <vt:lpstr>Intruments | Research infrastructure (RI)</vt:lpstr>
      <vt:lpstr>SRIA : Core themes (ct)</vt:lpstr>
      <vt:lpstr>ct1 – redesigning agroecosystems</vt:lpstr>
      <vt:lpstr>ct2 – redesigning AE value chains</vt:lpstr>
      <vt:lpstr>ct3 – AE LLS &amp; RIs as instruments for transition</vt:lpstr>
      <vt:lpstr>ct4 – Enablers of Agroecology transition</vt:lpstr>
      <vt:lpstr>cross-cutting issues to scale-up transition</vt:lpstr>
      <vt:lpstr>A few additional remarks…</vt:lpstr>
      <vt:lpstr>Preparing AGROECOLOGY</vt:lpstr>
      <vt:lpstr>Partnership Preparation</vt:lpstr>
      <vt:lpstr>Partnership Preparation</vt:lpstr>
      <vt:lpstr>Partnership Preparation</vt:lpstr>
      <vt:lpstr>Partnership Preparation</vt:lpstr>
      <vt:lpstr>introducting AGROECOLOGY</vt:lpstr>
      <vt:lpstr>Fact and figures</vt:lpstr>
      <vt:lpstr>Resources | in cash</vt:lpstr>
      <vt:lpstr>Overview Resources</vt:lpstr>
      <vt:lpstr>WP1: Coordination, administration and management</vt:lpstr>
      <vt:lpstr>WP2: Science-Policy</vt:lpstr>
      <vt:lpstr>WP3: Dissemination, Exploitation and Communication (DEC)</vt:lpstr>
      <vt:lpstr>WP4: Updating the SRIA and defining the AWPs of AGROECOLOGY </vt:lpstr>
      <vt:lpstr>WP5: Data and Monitoring for AE transition</vt:lpstr>
      <vt:lpstr>WP6: Managing transnational call activities</vt:lpstr>
      <vt:lpstr>Co-funded calls</vt:lpstr>
      <vt:lpstr>WP7: Expanding the capacities of LLs and RIs</vt:lpstr>
      <vt:lpstr>WP8: Coordination of the European Network of AE LLs &amp; RIs</vt:lpstr>
      <vt:lpstr>A „partnership landscape“ (cluster 6)</vt:lpstr>
      <vt:lpstr>PowerPoint-Präsentation</vt:lpstr>
    </vt:vector>
  </TitlesOfParts>
  <Company>PtJ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Tinois, Nicolas</dc:creator>
  <cp:lastModifiedBy>Tinois, Nicolas</cp:lastModifiedBy>
  <cp:revision>95</cp:revision>
  <cp:lastPrinted>2023-08-29T07:28:35Z</cp:lastPrinted>
  <dcterms:created xsi:type="dcterms:W3CDTF">2023-08-07T11:18:44Z</dcterms:created>
  <dcterms:modified xsi:type="dcterms:W3CDTF">2023-10-11T10:33:36Z</dcterms:modified>
</cp:coreProperties>
</file>