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1" r:id="rId2"/>
    <p:sldId id="262" r:id="rId3"/>
    <p:sldId id="279" r:id="rId4"/>
    <p:sldId id="277" r:id="rId5"/>
    <p:sldId id="280" r:id="rId6"/>
    <p:sldId id="267" r:id="rId7"/>
    <p:sldId id="271" r:id="rId8"/>
    <p:sldId id="274" r:id="rId9"/>
    <p:sldId id="266" r:id="rId10"/>
    <p:sldId id="268" r:id="rId11"/>
    <p:sldId id="265" r:id="rId12"/>
    <p:sldId id="269" r:id="rId13"/>
    <p:sldId id="270" r:id="rId14"/>
    <p:sldId id="281" r:id="rId15"/>
    <p:sldId id="260" r:id="rId16"/>
  </p:sldIdLst>
  <p:sldSz cx="12188825" cy="6858000"/>
  <p:notesSz cx="6805613" cy="9944100"/>
  <p:embeddedFontLst>
    <p:embeddedFont>
      <p:font typeface="AU Passata" panose="020B0503030502030804" pitchFamily="34" charset="0"/>
      <p:regular r:id="rId19"/>
      <p:bold r:id="rId20"/>
    </p:embeddedFont>
    <p:embeddedFont>
      <p:font typeface="AU Passata Light" panose="020B0303030902030804" pitchFamily="34" charset="0"/>
      <p:regular r:id="rId21"/>
      <p:bold r:id="rId22"/>
    </p:embeddedFont>
    <p:embeddedFont>
      <p:font typeface="AU Peto" panose="040C0B07020602020301" pitchFamily="82" charset="0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457" autoAdjust="0"/>
  </p:normalViewPr>
  <p:slideViewPr>
    <p:cSldViewPr snapToObjects="1" showGuides="1">
      <p:cViewPr varScale="1">
        <p:scale>
          <a:sx n="67" d="100"/>
          <a:sy n="67" d="100"/>
        </p:scale>
        <p:origin x="860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24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4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4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4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24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4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2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25 January 2019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Annette Skovsted Hansen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sp>
        <p:nvSpPr>
          <p:cNvPr id="17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63364"/>
            <a:ext cx="2531272" cy="2531272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8689"/>
            <a:ext cx="12745416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93600"/>
            <a:ext cx="4356484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10000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8550"/>
            <a:ext cx="9289032" cy="1329861"/>
          </a:xfrm>
          <a:prstGeom prst="rect">
            <a:avLst/>
          </a:prstGeom>
        </p:spPr>
        <p:txBody>
          <a:bodyPr wrap="squar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10000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1000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799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25 January 2019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Annette Skovsted Hansen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16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3" y="2804400"/>
            <a:ext cx="65" cy="757567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83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4000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64711"/>
            <a:ext cx="2228400" cy="1116990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461665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25 January 2019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Associate Professor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bg1"/>
                </a:solidFill>
                <a:latin typeface="+mn-lt"/>
              </a:rPr>
              <a:t>Annette Skovsted Hansen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7600"/>
            <a:ext cx="557569" cy="558000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sp>
        <p:nvSpPr>
          <p:cNvPr id="15" name="SecondaryLogo"/>
          <p:cNvSpPr>
            <a:spLocks noChangeArrowheads="1"/>
          </p:cNvSpPr>
          <p:nvPr userDrawn="1"/>
        </p:nvSpPr>
        <p:spPr bwMode="auto">
          <a:xfrm>
            <a:off x="10206113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/>
          </a:p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81497"/>
            <a:ext cx="252000" cy="153888"/>
          </a:xfr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 dirty="0"/>
              <a:t>25/01/2019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sp>
        <p:nvSpPr>
          <p:cNvPr id="33" name="SecondaryLogo_sort"/>
          <p:cNvSpPr>
            <a:spLocks noChangeArrowheads="1"/>
          </p:cNvSpPr>
          <p:nvPr/>
        </p:nvSpPr>
        <p:spPr bwMode="auto">
          <a:xfrm>
            <a:off x="10206000" y="5999002"/>
            <a:ext cx="1666800" cy="5580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noAutofit/>
          </a:bodyPr>
          <a:lstStyle/>
          <a:p>
            <a:pPr>
              <a:defRPr/>
            </a:pPr>
            <a:endParaRPr lang="en-GB" sz="700" b="0" dirty="0">
              <a:latin typeface="+mn-lt"/>
            </a:endParaRPr>
          </a:p>
        </p:txBody>
      </p:sp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799" dirty="0"/>
          </a:p>
          <a:p>
            <a:pPr algn="ctr"/>
            <a:endParaRPr lang="en-GB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en-GB" sz="700" b="0" cap="all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Annette Skovsted Hansen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25 January 2019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700" b="0" cap="all" baseline="0" dirty="0">
                <a:solidFill>
                  <a:schemeClr val="tx1"/>
                </a:solidFill>
                <a:latin typeface="+mn-lt"/>
              </a:rPr>
              <a:t>Associate Professor</a:t>
            </a: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99002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67661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832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endParaRPr lang="en-GB" sz="600" cap="all" spc="40" baseline="0" dirty="0">
              <a:solidFill>
                <a:schemeClr val="tx1"/>
              </a:solidFill>
              <a:latin typeface="AU Passata Light" pitchFamily="34" charset="0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451123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096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000" b="0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7992" y="6581497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11/02/2019</a:t>
            </a:fld>
            <a:r>
              <a:rPr lang="en-GB"/>
              <a:t>25/01/2019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5838" y="2066845"/>
            <a:ext cx="10220325" cy="2492990"/>
          </a:xfrm>
        </p:spPr>
        <p:txBody>
          <a:bodyPr/>
          <a:lstStyle/>
          <a:p>
            <a:pPr algn="ctr"/>
            <a:r>
              <a:rPr lang="en-GB" dirty="0"/>
              <a:t>Port Efficiency and public private Capacity (PEPP)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832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5820" y="214774"/>
            <a:ext cx="11556000" cy="752101"/>
          </a:xfrm>
        </p:spPr>
        <p:txBody>
          <a:bodyPr/>
          <a:lstStyle/>
          <a:p>
            <a:r>
              <a:rPr kumimoji="1" lang="da-DK" altLang="ja-JP" dirty="0">
                <a:solidFill>
                  <a:srgbClr val="0070C0"/>
                </a:solidFill>
              </a:rPr>
              <a:t>Effektivitet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a-DK" altLang="ja-JP" sz="2400" dirty="0">
                <a:solidFill>
                  <a:srgbClr val="0070C0"/>
                </a:solidFill>
              </a:rPr>
              <a:t>Definition: </a:t>
            </a:r>
          </a:p>
          <a:p>
            <a:r>
              <a:rPr kumimoji="1" lang="da-DK" altLang="ja-JP" sz="2400" dirty="0">
                <a:solidFill>
                  <a:srgbClr val="0070C0"/>
                </a:solidFill>
              </a:rPr>
              <a:t>Et spørgsmål om tid og penge</a:t>
            </a:r>
          </a:p>
          <a:p>
            <a:r>
              <a:rPr kumimoji="1" lang="da-DK" altLang="ja-JP" sz="2400" dirty="0">
                <a:solidFill>
                  <a:srgbClr val="0070C0"/>
                </a:solidFill>
              </a:rPr>
              <a:t>Hvad er på spil for hvem?</a:t>
            </a:r>
            <a:r>
              <a:rPr kumimoji="1" lang="da-DK" altLang="ja-JP" dirty="0"/>
              <a:t> – </a:t>
            </a:r>
            <a:r>
              <a:rPr kumimoji="1" lang="da-DK" altLang="ja-JP" dirty="0" err="1"/>
              <a:t>work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package</a:t>
            </a:r>
            <a:r>
              <a:rPr kumimoji="1" lang="da-DK" altLang="ja-JP" dirty="0"/>
              <a:t> 1</a:t>
            </a:r>
          </a:p>
          <a:p>
            <a:r>
              <a:rPr kumimoji="1" lang="da-DK" altLang="ja-JP" dirty="0" err="1"/>
              <a:t>Ease</a:t>
            </a:r>
            <a:r>
              <a:rPr kumimoji="1" lang="da-DK" altLang="ja-JP" dirty="0"/>
              <a:t> of business </a:t>
            </a:r>
            <a:r>
              <a:rPr kumimoji="1" lang="da-DK" altLang="ja-JP" dirty="0" err="1"/>
              <a:t>index</a:t>
            </a:r>
            <a:endParaRPr kumimoji="1" lang="da-DK" altLang="ja-JP" dirty="0"/>
          </a:p>
          <a:p>
            <a:r>
              <a:rPr kumimoji="1" lang="da-DK" altLang="ja-JP" dirty="0" err="1"/>
              <a:t>Stakeholder</a:t>
            </a:r>
            <a:r>
              <a:rPr kumimoji="1" lang="da-DK" altLang="ja-JP" dirty="0"/>
              <a:t> beregninger i </a:t>
            </a:r>
            <a:r>
              <a:rPr kumimoji="1" lang="da-DK" altLang="ja-JP" dirty="0" err="1"/>
              <a:t>cedis</a:t>
            </a:r>
            <a:r>
              <a:rPr kumimoji="1" lang="da-DK" altLang="ja-JP" dirty="0"/>
              <a:t>, DKK og USD:</a:t>
            </a:r>
          </a:p>
          <a:p>
            <a:r>
              <a:rPr kumimoji="1" lang="da-DK" altLang="ja-JP" dirty="0"/>
              <a:t>Maersk Line, APM Terminals, GPHA, </a:t>
            </a:r>
          </a:p>
          <a:p>
            <a:r>
              <a:rPr kumimoji="1" lang="da-DK" altLang="ja-JP" sz="2400" dirty="0">
                <a:solidFill>
                  <a:srgbClr val="0070C0"/>
                </a:solidFill>
              </a:rPr>
              <a:t>Løsninger: </a:t>
            </a:r>
            <a:r>
              <a:rPr kumimoji="1" lang="da-DK" altLang="ja-JP" dirty="0"/>
              <a:t>Digitalisering – </a:t>
            </a:r>
            <a:r>
              <a:rPr kumimoji="1" lang="da-DK" altLang="ja-JP" dirty="0" err="1"/>
              <a:t>work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package</a:t>
            </a:r>
            <a:r>
              <a:rPr kumimoji="1" lang="da-DK" altLang="ja-JP" dirty="0"/>
              <a:t> 2</a:t>
            </a:r>
          </a:p>
          <a:p>
            <a:r>
              <a:rPr kumimoji="1" lang="da-DK" altLang="ja-JP" sz="2400" dirty="0">
                <a:solidFill>
                  <a:srgbClr val="0070C0"/>
                </a:solidFill>
              </a:rPr>
              <a:t>Udfordringer:</a:t>
            </a:r>
          </a:p>
          <a:p>
            <a:pPr lvl="1"/>
            <a:r>
              <a:rPr kumimoji="1" lang="da-DK" altLang="ja-JP" dirty="0"/>
              <a:t>Sikkerhed</a:t>
            </a:r>
          </a:p>
          <a:p>
            <a:pPr lvl="1"/>
            <a:r>
              <a:rPr kumimoji="1" lang="da-DK" altLang="ja-JP" dirty="0"/>
              <a:t>Korruption?</a:t>
            </a:r>
          </a:p>
          <a:p>
            <a:pPr lvl="1"/>
            <a:r>
              <a:rPr kumimoji="1" lang="da-DK" altLang="ja-JP" dirty="0"/>
              <a:t>Kapacitetsudvikling (Human Ressource Development)</a:t>
            </a:r>
          </a:p>
          <a:p>
            <a:pPr lvl="1"/>
            <a:r>
              <a:rPr kumimoji="1" lang="da-DK" altLang="ja-JP" dirty="0"/>
              <a:t>Forståelse af ‘effektivitet’ </a:t>
            </a:r>
            <a:r>
              <a:rPr kumimoji="1" lang="da-DK" altLang="ja-JP" dirty="0" err="1"/>
              <a:t>ifm</a:t>
            </a:r>
            <a:r>
              <a:rPr kumimoji="1" lang="da-DK" altLang="ja-JP" dirty="0"/>
              <a:t>. kapacitetsudviklingskurser- </a:t>
            </a:r>
            <a:r>
              <a:rPr kumimoji="1" lang="da-DK" altLang="ja-JP" dirty="0" err="1"/>
              <a:t>work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package</a:t>
            </a:r>
            <a:r>
              <a:rPr kumimoji="1" lang="da-DK" altLang="ja-JP" dirty="0"/>
              <a:t> 3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9FC7-7146-46E7-8538-1BF75FF0A25B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89" y="228627"/>
            <a:ext cx="6684235" cy="5013176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6402589" y="486624"/>
            <a:ext cx="12451737" cy="2080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t">
              <a:lnSpc>
                <a:spcPct val="100000"/>
              </a:lnSpc>
            </a:pPr>
            <a:r>
              <a:rPr lang="en-US" altLang="ja-JP" sz="2000" b="1" dirty="0"/>
              <a:t>GPHA MISSION</a:t>
            </a:r>
            <a:endParaRPr lang="ja-JP" altLang="ja-JP" sz="2000" dirty="0"/>
          </a:p>
          <a:p>
            <a:pPr fontAlgn="t">
              <a:lnSpc>
                <a:spcPct val="100000"/>
              </a:lnSpc>
            </a:pPr>
            <a:r>
              <a:rPr lang="en-US" altLang="ja-JP" sz="2000" dirty="0"/>
              <a:t>To provide efficient port facilities and quality services </a:t>
            </a:r>
          </a:p>
          <a:p>
            <a:pPr fontAlgn="t">
              <a:lnSpc>
                <a:spcPct val="100000"/>
              </a:lnSpc>
            </a:pPr>
            <a:r>
              <a:rPr lang="en-US" altLang="ja-JP" sz="2000" dirty="0"/>
              <a:t>to our clients and regulate logistics clusters in the port.</a:t>
            </a:r>
            <a:endParaRPr lang="ja-JP" altLang="ja-JP" sz="2000" dirty="0"/>
          </a:p>
          <a:p>
            <a:pPr fontAlgn="t">
              <a:lnSpc>
                <a:spcPct val="100000"/>
              </a:lnSpc>
            </a:pPr>
            <a:r>
              <a:rPr lang="en-US" altLang="ja-JP" sz="2000" b="1" dirty="0"/>
              <a:t>GPHA VISION</a:t>
            </a:r>
            <a:endParaRPr lang="ja-JP" altLang="ja-JP" sz="2000" dirty="0"/>
          </a:p>
          <a:p>
            <a:pPr fontAlgn="t">
              <a:lnSpc>
                <a:spcPct val="100000"/>
              </a:lnSpc>
            </a:pPr>
            <a:r>
              <a:rPr lang="en-US" altLang="ja-JP" sz="2000" dirty="0"/>
              <a:t>To be the leading container hub and the beacon of </a:t>
            </a:r>
          </a:p>
          <a:p>
            <a:pPr fontAlgn="t">
              <a:lnSpc>
                <a:spcPct val="100000"/>
              </a:lnSpc>
            </a:pPr>
            <a:r>
              <a:rPr lang="en-US" altLang="ja-JP" sz="2000" dirty="0"/>
              <a:t>trade and industry in West Africa</a:t>
            </a:r>
            <a:endParaRPr lang="ja-JP" altLang="ja-JP" sz="2000" dirty="0"/>
          </a:p>
          <a:p>
            <a:pPr>
              <a:lnSpc>
                <a:spcPct val="95000"/>
              </a:lnSpc>
            </a:pPr>
            <a:endParaRPr kumimoji="1" lang="ja-JP" alt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1748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Sikkerhed</a:t>
            </a:r>
            <a:endParaRPr kumimoji="1" lang="ja-JP" alt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5780" y="764704"/>
            <a:ext cx="10220325" cy="4521366"/>
          </a:xfrm>
        </p:spPr>
        <p:txBody>
          <a:bodyPr/>
          <a:lstStyle/>
          <a:p>
            <a:r>
              <a:rPr kumimoji="1" lang="da-DK" altLang="ja-JP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Definition:</a:t>
            </a:r>
          </a:p>
          <a:p>
            <a:r>
              <a:rPr kumimoji="1" lang="da-DK" altLang="ja-JP" dirty="0"/>
              <a:t>Aarhus Havn, lodshvervet</a:t>
            </a:r>
          </a:p>
          <a:p>
            <a:endParaRPr kumimoji="1" lang="da-DK" altLang="ja-JP" dirty="0"/>
          </a:p>
          <a:p>
            <a:r>
              <a:rPr kumimoji="1" lang="da-DK" altLang="ja-JP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Hvad er på spil for hvem?</a:t>
            </a:r>
          </a:p>
          <a:p>
            <a:r>
              <a:rPr kumimoji="1" lang="da-DK" altLang="ja-JP" dirty="0"/>
              <a:t>Sektorsamarbejdet</a:t>
            </a:r>
          </a:p>
          <a:p>
            <a:r>
              <a:rPr kumimoji="1" lang="da-DK" altLang="ja-JP" dirty="0"/>
              <a:t>Tema Havns ry</a:t>
            </a:r>
          </a:p>
          <a:p>
            <a:endParaRPr kumimoji="1" lang="da-DK" altLang="ja-JP" dirty="0"/>
          </a:p>
          <a:p>
            <a:r>
              <a:rPr kumimoji="1" lang="da-DK" altLang="ja-JP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Løsninger: </a:t>
            </a:r>
            <a:r>
              <a:rPr kumimoji="1" lang="da-DK" altLang="ja-JP" dirty="0"/>
              <a:t>Digitalisering – e-kort? </a:t>
            </a:r>
            <a:r>
              <a:rPr kumimoji="1" lang="da-DK" altLang="ja-JP" dirty="0" err="1"/>
              <a:t>Danpilots</a:t>
            </a:r>
            <a:r>
              <a:rPr kumimoji="1" lang="da-DK" altLang="ja-JP" dirty="0"/>
              <a:t> kurser – </a:t>
            </a:r>
            <a:r>
              <a:rPr kumimoji="1" lang="da-DK" altLang="ja-JP" dirty="0" err="1"/>
              <a:t>work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package</a:t>
            </a:r>
            <a:r>
              <a:rPr kumimoji="1" lang="da-DK" altLang="ja-JP" dirty="0"/>
              <a:t> 2 og 3</a:t>
            </a:r>
          </a:p>
          <a:p>
            <a:endParaRPr kumimoji="1" lang="da-DK" altLang="ja-JP" dirty="0"/>
          </a:p>
          <a:p>
            <a:r>
              <a:rPr kumimoji="1" lang="da-DK" altLang="ja-JP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Udfordringer:</a:t>
            </a:r>
          </a:p>
          <a:p>
            <a:pPr lvl="1"/>
            <a:r>
              <a:rPr kumimoji="1" lang="da-DK" altLang="ja-JP" dirty="0"/>
              <a:t>Forventninger til effektivitet?</a:t>
            </a:r>
          </a:p>
          <a:p>
            <a:pPr lvl="1"/>
            <a:r>
              <a:rPr kumimoji="1" lang="da-DK" altLang="ja-JP" dirty="0"/>
              <a:t>Korruption?</a:t>
            </a:r>
          </a:p>
          <a:p>
            <a:pPr lvl="1"/>
            <a:r>
              <a:rPr kumimoji="1" lang="da-DK" altLang="ja-JP" dirty="0"/>
              <a:t>Kapacitetsudvikling (Human Ressource Development)</a:t>
            </a:r>
          </a:p>
          <a:p>
            <a:pPr lvl="1"/>
            <a:r>
              <a:rPr kumimoji="1" lang="da-DK" altLang="ja-JP" dirty="0"/>
              <a:t>Forståelse af ‘sikkerhed’ </a:t>
            </a:r>
            <a:r>
              <a:rPr kumimoji="1" lang="da-DK" altLang="ja-JP" dirty="0" err="1"/>
              <a:t>ifm</a:t>
            </a:r>
            <a:r>
              <a:rPr kumimoji="1" lang="da-DK" altLang="ja-JP" dirty="0"/>
              <a:t>. kapacitetsudviklingskurser- </a:t>
            </a:r>
            <a:r>
              <a:rPr kumimoji="1" lang="da-DK" altLang="ja-JP" dirty="0" err="1"/>
              <a:t>work</a:t>
            </a:r>
            <a:r>
              <a:rPr kumimoji="1" lang="da-DK" altLang="ja-JP" dirty="0"/>
              <a:t> </a:t>
            </a:r>
            <a:r>
              <a:rPr kumimoji="1" lang="da-DK" altLang="ja-JP" dirty="0" err="1"/>
              <a:t>package</a:t>
            </a:r>
            <a:r>
              <a:rPr kumimoji="1" lang="da-DK" altLang="ja-JP" dirty="0"/>
              <a:t> 3</a:t>
            </a:r>
          </a:p>
          <a:p>
            <a:endParaRPr kumimoji="1" lang="ja-JP" alt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12E4-E3AF-4782-B9D1-0682352B7015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-820000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5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Fra </a:t>
            </a:r>
            <a:r>
              <a:rPr lang="en-US" altLang="ja-JP" dirty="0" err="1"/>
              <a:t>ord</a:t>
            </a:r>
            <a:r>
              <a:rPr lang="en-US" altLang="ja-JP" dirty="0"/>
              <a:t> </a:t>
            </a:r>
            <a:r>
              <a:rPr lang="en-US" altLang="ja-JP" dirty="0" err="1"/>
              <a:t>til</a:t>
            </a:r>
            <a:r>
              <a:rPr lang="en-US" altLang="ja-JP" dirty="0"/>
              <a:t> handling: </a:t>
            </a:r>
            <a:r>
              <a:rPr lang="en-US" altLang="ja-JP" dirty="0" err="1"/>
              <a:t>Hvem</a:t>
            </a:r>
            <a:r>
              <a:rPr lang="en-US" altLang="ja-JP" dirty="0"/>
              <a:t> </a:t>
            </a:r>
            <a:r>
              <a:rPr lang="en-US" altLang="ja-JP" dirty="0" err="1"/>
              <a:t>læser</a:t>
            </a:r>
            <a:r>
              <a:rPr lang="en-US" altLang="ja-JP" dirty="0"/>
              <a:t>? </a:t>
            </a:r>
            <a:r>
              <a:rPr lang="en-US" altLang="ja-JP" dirty="0" err="1"/>
              <a:t>Hvordan</a:t>
            </a:r>
            <a:r>
              <a:rPr lang="en-US" altLang="ja-JP" dirty="0"/>
              <a:t> </a:t>
            </a:r>
            <a:r>
              <a:rPr lang="en-US" altLang="ja-JP" dirty="0" err="1"/>
              <a:t>forstås</a:t>
            </a:r>
            <a:r>
              <a:rPr lang="en-US" altLang="ja-JP" dirty="0"/>
              <a:t> </a:t>
            </a:r>
            <a:r>
              <a:rPr lang="en-US" altLang="ja-JP" dirty="0" err="1"/>
              <a:t>ordene</a:t>
            </a:r>
            <a:r>
              <a:rPr lang="en-US" altLang="ja-JP" dirty="0"/>
              <a:t> og </a:t>
            </a:r>
            <a:r>
              <a:rPr lang="en-US" altLang="ja-JP" dirty="0" err="1"/>
              <a:t>billederne</a:t>
            </a:r>
            <a:r>
              <a:rPr lang="en-US" altLang="ja-JP" dirty="0"/>
              <a:t>? giver </a:t>
            </a:r>
            <a:r>
              <a:rPr lang="en-US" altLang="ja-JP" dirty="0" err="1"/>
              <a:t>det</a:t>
            </a:r>
            <a:r>
              <a:rPr lang="en-US" altLang="ja-JP" dirty="0"/>
              <a:t> handling?</a:t>
            </a:r>
            <a:endParaRPr kumimoji="1" lang="ja-JP" altLang="en-US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7014" y="2770014"/>
            <a:ext cx="4521200" cy="3390900"/>
          </a:xfr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3A3D-D91D-43A0-836A-FD33AC628C25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84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/>
              <a:t>Korruption</a:t>
            </a:r>
            <a:endParaRPr kumimoji="1" lang="ja-JP" alt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da-DK" altLang="ja-JP" sz="2800" dirty="0"/>
              <a:t>Korruption og effektivitet</a:t>
            </a:r>
          </a:p>
          <a:p>
            <a:pPr lvl="1"/>
            <a:r>
              <a:rPr kumimoji="1" lang="da-DK" altLang="ja-JP" sz="2800" dirty="0"/>
              <a:t>Sammenhæng</a:t>
            </a:r>
          </a:p>
          <a:p>
            <a:pPr lvl="1"/>
            <a:r>
              <a:rPr kumimoji="1" lang="da-DK" altLang="ja-JP" sz="2800" dirty="0"/>
              <a:t>Tid og penge</a:t>
            </a:r>
          </a:p>
          <a:p>
            <a:pPr lvl="1"/>
            <a:r>
              <a:rPr kumimoji="1" lang="da-DK" altLang="ja-JP" sz="2800" dirty="0"/>
              <a:t>Økonomisk udvikling</a:t>
            </a:r>
          </a:p>
          <a:p>
            <a:endParaRPr kumimoji="1" lang="da-DK" altLang="ja-JP" sz="2800" dirty="0"/>
          </a:p>
          <a:p>
            <a:r>
              <a:rPr kumimoji="1" lang="da-DK" altLang="ja-JP" sz="2800" dirty="0"/>
              <a:t>Praksis og forventninger</a:t>
            </a:r>
          </a:p>
          <a:p>
            <a:endParaRPr kumimoji="1" lang="da-DK" altLang="ja-JP" sz="2800" dirty="0"/>
          </a:p>
          <a:p>
            <a:r>
              <a:rPr kumimoji="1" lang="da-DK" altLang="ja-JP" sz="2800" dirty="0"/>
              <a:t>Brug af ord</a:t>
            </a:r>
          </a:p>
          <a:p>
            <a:pPr lvl="1"/>
            <a:r>
              <a:rPr kumimoji="1" lang="da-DK" altLang="ja-JP" sz="2800" dirty="0"/>
              <a:t>Parallel, mis- og fælles forståelser</a:t>
            </a:r>
            <a:endParaRPr kumimoji="1" lang="ja-JP" altLang="en-US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1B6D-F6DE-4279-9C82-70ACB2328921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045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/>
              <a:t>Tidsplan for 2019</a:t>
            </a:r>
            <a:endParaRPr kumimoji="1" lang="ja-JP" alt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3750" y="1196752"/>
            <a:ext cx="10220325" cy="4521366"/>
          </a:xfrm>
        </p:spPr>
        <p:txBody>
          <a:bodyPr/>
          <a:lstStyle/>
          <a:p>
            <a:r>
              <a:rPr kumimoji="1" lang="da-DK" altLang="ja-JP" sz="2400" b="1" dirty="0"/>
              <a:t>Februar og marts</a:t>
            </a:r>
          </a:p>
          <a:p>
            <a:r>
              <a:rPr kumimoji="1" lang="da-DK" altLang="ja-JP" sz="2400" dirty="0"/>
              <a:t>Forskningsoversigter</a:t>
            </a:r>
          </a:p>
          <a:p>
            <a:r>
              <a:rPr kumimoji="1" lang="da-DK" altLang="ja-JP" sz="2400" dirty="0"/>
              <a:t>Forberedelse og dataindsamling for </a:t>
            </a:r>
            <a:r>
              <a:rPr kumimoji="1" lang="da-DK" altLang="ja-JP" sz="2400" dirty="0" err="1"/>
              <a:t>wp</a:t>
            </a:r>
            <a:r>
              <a:rPr kumimoji="1" lang="da-DK" altLang="ja-JP" sz="2400" dirty="0"/>
              <a:t> 1 i Ghana</a:t>
            </a:r>
          </a:p>
          <a:p>
            <a:r>
              <a:rPr kumimoji="1" lang="da-DK" altLang="ja-JP" sz="2400" dirty="0"/>
              <a:t>Forberedelse af dataindsamling for </a:t>
            </a:r>
            <a:r>
              <a:rPr kumimoji="1" lang="da-DK" altLang="ja-JP" sz="2400" dirty="0" err="1"/>
              <a:t>wp</a:t>
            </a:r>
            <a:r>
              <a:rPr kumimoji="1" lang="da-DK" altLang="ja-JP" sz="2400" dirty="0"/>
              <a:t> 1, 2 og 3 i Ghana</a:t>
            </a:r>
          </a:p>
          <a:p>
            <a:r>
              <a:rPr kumimoji="1" lang="da-DK" altLang="ja-JP" sz="2400" b="1" dirty="0"/>
              <a:t>29. marts </a:t>
            </a:r>
            <a:r>
              <a:rPr kumimoji="1" lang="da-DK" altLang="ja-JP" sz="2400" dirty="0"/>
              <a:t>FFU besøger projektet i Ghana</a:t>
            </a:r>
          </a:p>
          <a:p>
            <a:r>
              <a:rPr kumimoji="1" lang="da-DK" altLang="ja-JP" sz="2400" b="1" dirty="0"/>
              <a:t>1. - 14. april </a:t>
            </a:r>
            <a:r>
              <a:rPr kumimoji="1" lang="da-DK" altLang="ja-JP" sz="2400" dirty="0"/>
              <a:t>Field </a:t>
            </a:r>
            <a:r>
              <a:rPr kumimoji="1" lang="da-DK" altLang="ja-JP" sz="2400" dirty="0" err="1"/>
              <a:t>work</a:t>
            </a:r>
            <a:r>
              <a:rPr kumimoji="1" lang="da-DK" altLang="ja-JP" sz="2400" dirty="0"/>
              <a:t> in Ghana (Martin Nicolaisen bliver til slut april) </a:t>
            </a:r>
          </a:p>
          <a:p>
            <a:r>
              <a:rPr kumimoji="1" lang="da-DK" altLang="ja-JP" sz="2400" b="1" dirty="0"/>
              <a:t>1. maj – 1. oktober </a:t>
            </a:r>
            <a:r>
              <a:rPr kumimoji="1" lang="da-DK" altLang="ja-JP" sz="2400" dirty="0"/>
              <a:t>Jonas Aryee i Danmark til dataindsamling og forberedelse af to artikler til indsendelse</a:t>
            </a:r>
          </a:p>
          <a:p>
            <a:r>
              <a:rPr kumimoji="1" lang="da-DK" altLang="ja-JP" sz="2400" dirty="0"/>
              <a:t>Juni – konferencedeltagelse og skrive workshop</a:t>
            </a:r>
            <a:endParaRPr kumimoji="1" lang="ja-JP" altLang="en-US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F71CA-151C-43E8-9433-17261ED29F39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28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13969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Dagens</a:t>
            </a:r>
            <a:r>
              <a:rPr lang="en-GB" dirty="0"/>
              <a:t> program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4250" y="1700808"/>
            <a:ext cx="10220325" cy="3937484"/>
          </a:xfrm>
        </p:spPr>
        <p:txBody>
          <a:bodyPr/>
          <a:lstStyle/>
          <a:p>
            <a:r>
              <a:rPr lang="en-GB" sz="2400" b="1" dirty="0" err="1"/>
              <a:t>Formål</a:t>
            </a:r>
            <a:r>
              <a:rPr lang="en-GB" sz="2400" b="1" dirty="0"/>
              <a:t> med </a:t>
            </a:r>
            <a:r>
              <a:rPr lang="en-GB" sz="2400" b="1" dirty="0" err="1"/>
              <a:t>mødet</a:t>
            </a:r>
            <a:r>
              <a:rPr lang="en-GB" sz="2400" b="1" dirty="0"/>
              <a:t>:</a:t>
            </a:r>
          </a:p>
          <a:p>
            <a:r>
              <a:rPr lang="en-GB" sz="2400" dirty="0" err="1"/>
              <a:t>Velkommen</a:t>
            </a:r>
            <a:r>
              <a:rPr lang="en-GB" sz="2400" dirty="0"/>
              <a:t> og </a:t>
            </a:r>
            <a:r>
              <a:rPr lang="en-GB" sz="2400" dirty="0" err="1"/>
              <a:t>tak</a:t>
            </a:r>
            <a:endParaRPr lang="en-GB" sz="2400" dirty="0"/>
          </a:p>
          <a:p>
            <a:r>
              <a:rPr lang="en-GB" sz="2400" dirty="0" err="1"/>
              <a:t>Introduktioner</a:t>
            </a:r>
            <a:endParaRPr lang="en-GB" sz="2400" dirty="0"/>
          </a:p>
          <a:p>
            <a:pPr>
              <a:buNone/>
            </a:pPr>
            <a:r>
              <a:rPr lang="en-GB" sz="2400" dirty="0" err="1"/>
              <a:t>Diskussionspunkter</a:t>
            </a:r>
            <a:r>
              <a:rPr lang="en-GB" sz="2400" dirty="0"/>
              <a:t>: </a:t>
            </a:r>
          </a:p>
          <a:p>
            <a:pPr>
              <a:buNone/>
            </a:pPr>
            <a:r>
              <a:rPr lang="en-GB" sz="2400" dirty="0"/>
              <a:t>	</a:t>
            </a:r>
            <a:r>
              <a:rPr lang="en-GB" sz="2400" dirty="0" err="1"/>
              <a:t>Vores</a:t>
            </a:r>
            <a:r>
              <a:rPr lang="en-GB" sz="2400" dirty="0"/>
              <a:t> </a:t>
            </a:r>
            <a:r>
              <a:rPr lang="en-GB" sz="2400" dirty="0" err="1"/>
              <a:t>indbyrdes</a:t>
            </a:r>
            <a:r>
              <a:rPr lang="en-GB" sz="2400" dirty="0"/>
              <a:t> roller </a:t>
            </a:r>
            <a:r>
              <a:rPr lang="en-GB" sz="2400" dirty="0" err="1"/>
              <a:t>ift</a:t>
            </a:r>
            <a:r>
              <a:rPr lang="en-GB" sz="2400" dirty="0"/>
              <a:t>. </a:t>
            </a:r>
            <a:r>
              <a:rPr lang="en-GB" sz="2400" dirty="0" err="1"/>
              <a:t>projektet</a:t>
            </a:r>
            <a:endParaRPr lang="en-GB" sz="2400" dirty="0"/>
          </a:p>
          <a:p>
            <a:pPr>
              <a:buNone/>
            </a:pPr>
            <a:r>
              <a:rPr lang="en-GB" sz="2400" dirty="0"/>
              <a:t>	</a:t>
            </a:r>
            <a:r>
              <a:rPr lang="en-GB" sz="2400" dirty="0" err="1"/>
              <a:t>Hjemmeside</a:t>
            </a:r>
            <a:endParaRPr lang="en-GB" sz="2400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altLang="ja-JP" sz="2400" b="1" dirty="0" err="1"/>
              <a:t>Projekt</a:t>
            </a:r>
            <a:r>
              <a:rPr lang="en-GB" altLang="ja-JP" sz="2400" b="1" dirty="0"/>
              <a:t>:</a:t>
            </a:r>
          </a:p>
          <a:p>
            <a:pPr>
              <a:buNone/>
            </a:pPr>
            <a:r>
              <a:rPr lang="en-GB" sz="2400" dirty="0" err="1"/>
              <a:t>Forskningssammenhæng</a:t>
            </a:r>
            <a:endParaRPr lang="en-GB" sz="2400" dirty="0"/>
          </a:p>
          <a:p>
            <a:pPr>
              <a:buNone/>
            </a:pPr>
            <a:r>
              <a:rPr lang="en-GB" sz="2400" dirty="0" err="1"/>
              <a:t>Første</a:t>
            </a:r>
            <a:r>
              <a:rPr lang="en-GB" sz="2400" dirty="0"/>
              <a:t> </a:t>
            </a:r>
            <a:r>
              <a:rPr lang="en-GB" sz="2400" dirty="0" err="1"/>
              <a:t>skridt</a:t>
            </a:r>
            <a:r>
              <a:rPr lang="en-GB" sz="2400" dirty="0"/>
              <a:t> for at </a:t>
            </a:r>
            <a:r>
              <a:rPr lang="en-GB" sz="2400" dirty="0" err="1"/>
              <a:t>opfylde</a:t>
            </a:r>
            <a:r>
              <a:rPr lang="en-GB" sz="2400" dirty="0"/>
              <a:t> </a:t>
            </a:r>
            <a:r>
              <a:rPr lang="en-GB" sz="2400" dirty="0" err="1"/>
              <a:t>mål</a:t>
            </a:r>
            <a:endParaRPr lang="en-GB" sz="2400" dirty="0"/>
          </a:p>
          <a:p>
            <a:pPr>
              <a:buNone/>
            </a:pPr>
            <a:r>
              <a:rPr lang="en-GB" sz="2400" dirty="0" err="1"/>
              <a:t>Tidsplan</a:t>
            </a:r>
            <a:endParaRPr lang="en-GB" sz="2400" dirty="0"/>
          </a:p>
          <a:p>
            <a:pPr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33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/>
              <a:t>Introduktioner</a:t>
            </a:r>
            <a:endParaRPr kumimoji="1" lang="ja-JP" alt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65820" y="1772816"/>
            <a:ext cx="10220325" cy="39374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da-DK" altLang="ja-JP" sz="2800" dirty="0"/>
              <a:t>Aid-to-Trade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da-DK" altLang="ja-JP" sz="2800" dirty="0"/>
              <a:t>Sektorsamarbejdet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da-DK" altLang="ja-JP" sz="2800" dirty="0"/>
              <a:t>PEPP partnere: George Acheampong (UG), Jonas Aryee (RMU), Torben Andersen, Casper Andersen og Annette Skovsted Hansen (AU). Forskellige fag.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da-DK" altLang="ja-JP" sz="2800" dirty="0"/>
              <a:t>Forskning – spørgsmål, dataindsamling (kræver adgang), analyse og formidling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da-DK" altLang="ja-JP" sz="2800" dirty="0"/>
              <a:t>Projektstart og </a:t>
            </a:r>
            <a:r>
              <a:rPr kumimoji="1" lang="da-DK" altLang="ja-JP" sz="2800" dirty="0" err="1"/>
              <a:t>nyansættelser</a:t>
            </a:r>
            <a:r>
              <a:rPr kumimoji="1" lang="da-DK" altLang="ja-JP" sz="2800" dirty="0"/>
              <a:t>: Karen Degn, Phillip Stenmann Baun og Martin Nicolaisen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F71B-9C5B-4A80-A262-B8FEC32C3341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69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/>
              <a:t>Overordnet spørgsmål</a:t>
            </a:r>
            <a:endParaRPr kumimoji="1" lang="ja-JP" alt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1804" y="1628800"/>
            <a:ext cx="10220325" cy="3937484"/>
          </a:xfrm>
        </p:spPr>
        <p:txBody>
          <a:bodyPr/>
          <a:lstStyle/>
          <a:p>
            <a:r>
              <a:rPr kumimoji="1" lang="da-DK" altLang="ja-JP" sz="2400" dirty="0"/>
              <a:t>Hvordan kan kapacitetsudvikling i og omkring Tema Havn bidrage til bæredygtig industrialisering af Ghana i takt med at Danmark udfaser udviklingsbistand til fordel for udelukkende handelsrelationer?</a:t>
            </a:r>
          </a:p>
          <a:p>
            <a:pPr>
              <a:buNone/>
            </a:pPr>
            <a:endParaRPr kumimoji="1" lang="da-DK" altLang="ja-JP" sz="2400" b="1" dirty="0"/>
          </a:p>
          <a:p>
            <a:pPr>
              <a:buNone/>
            </a:pPr>
            <a:r>
              <a:rPr kumimoji="1" lang="da-DK" altLang="ja-JP" sz="2400" b="1" dirty="0"/>
              <a:t>Fire arbejdspakker:</a:t>
            </a:r>
          </a:p>
          <a:p>
            <a:pPr marL="514350" indent="-514350">
              <a:buAutoNum type="arabicPeriod"/>
            </a:pPr>
            <a:r>
              <a:rPr kumimoji="1" lang="da-DK" altLang="ja-JP" sz="2400" dirty="0" err="1"/>
              <a:t>Ease</a:t>
            </a:r>
            <a:r>
              <a:rPr kumimoji="1" lang="da-DK" altLang="ja-JP" sz="2400" dirty="0"/>
              <a:t> of Business Index og </a:t>
            </a:r>
            <a:r>
              <a:rPr kumimoji="1" lang="da-DK" altLang="ja-JP" sz="2400" dirty="0" err="1"/>
              <a:t>ndustrialisering</a:t>
            </a:r>
            <a:r>
              <a:rPr kumimoji="1" lang="da-DK" altLang="ja-JP" sz="2400" dirty="0"/>
              <a:t> (Sikre gennemslagskraft)</a:t>
            </a:r>
          </a:p>
          <a:p>
            <a:pPr marL="514350" indent="-514350">
              <a:buAutoNum type="arabicPeriod"/>
            </a:pPr>
            <a:r>
              <a:rPr kumimoji="1" lang="da-DK" altLang="ja-JP" sz="2400" dirty="0"/>
              <a:t>Digitalisering</a:t>
            </a:r>
          </a:p>
          <a:p>
            <a:pPr marL="514350" indent="-514350">
              <a:buAutoNum type="arabicPeriod"/>
            </a:pPr>
            <a:r>
              <a:rPr kumimoji="1" lang="da-DK" altLang="ja-JP" sz="2400" dirty="0"/>
              <a:t>Nøgleværdier og holdninger i kapacitetsudvikling og ændringer i praksis i den maritime sektor</a:t>
            </a:r>
          </a:p>
          <a:p>
            <a:pPr marL="514350" indent="-514350">
              <a:buAutoNum type="arabicPeriod"/>
            </a:pPr>
            <a:r>
              <a:rPr kumimoji="1" lang="da-DK" altLang="ja-JP" sz="2400" dirty="0"/>
              <a:t>Kommunikation og formidling</a:t>
            </a:r>
          </a:p>
          <a:p>
            <a:endParaRPr kumimoji="1" lang="da-DK" altLang="ja-JP" dirty="0"/>
          </a:p>
          <a:p>
            <a:endParaRPr kumimoji="1" lang="ja-JP" alt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F542-C818-4EE4-87C7-2501CB503AC1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37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/>
              <a:t>Første skridt</a:t>
            </a:r>
            <a:endParaRPr kumimoji="1" lang="ja-JP" alt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7828" y="1700808"/>
            <a:ext cx="10220325" cy="3937484"/>
          </a:xfrm>
        </p:spPr>
        <p:txBody>
          <a:bodyPr/>
          <a:lstStyle/>
          <a:p>
            <a:r>
              <a:rPr kumimoji="1" lang="da-DK" altLang="ja-JP" dirty="0"/>
              <a:t>Dataindsamling</a:t>
            </a:r>
          </a:p>
          <a:p>
            <a:endParaRPr kumimoji="1" lang="da-DK" altLang="ja-JP" dirty="0"/>
          </a:p>
          <a:p>
            <a:r>
              <a:rPr kumimoji="1" lang="da-DK" altLang="ja-JP" dirty="0"/>
              <a:t>WP 1 – </a:t>
            </a:r>
            <a:r>
              <a:rPr lang="en-GB" altLang="ja-JP" dirty="0" err="1"/>
              <a:t>Offentlige</a:t>
            </a:r>
            <a:r>
              <a:rPr lang="en-GB" altLang="ja-JP" dirty="0"/>
              <a:t> og private </a:t>
            </a:r>
            <a:r>
              <a:rPr lang="en-GB" altLang="ja-JP" dirty="0" err="1"/>
              <a:t>spillere</a:t>
            </a:r>
            <a:r>
              <a:rPr lang="en-GB" altLang="ja-JP" dirty="0"/>
              <a:t> : </a:t>
            </a:r>
            <a:r>
              <a:rPr lang="en-GB" altLang="ja-JP" dirty="0" err="1"/>
              <a:t>samspil</a:t>
            </a:r>
            <a:r>
              <a:rPr lang="en-GB" altLang="ja-JP" dirty="0"/>
              <a:t>, </a:t>
            </a:r>
            <a:r>
              <a:rPr lang="en-GB" altLang="ja-JP" dirty="0" err="1"/>
              <a:t>modspil</a:t>
            </a:r>
            <a:r>
              <a:rPr lang="en-GB" altLang="ja-JP" dirty="0"/>
              <a:t>, </a:t>
            </a:r>
            <a:r>
              <a:rPr lang="en-GB" altLang="ja-JP" dirty="0" err="1"/>
              <a:t>fælles</a:t>
            </a:r>
            <a:r>
              <a:rPr lang="en-GB" altLang="ja-JP" dirty="0"/>
              <a:t> </a:t>
            </a:r>
            <a:r>
              <a:rPr lang="en-GB" altLang="ja-JP" dirty="0" err="1"/>
              <a:t>mål</a:t>
            </a:r>
            <a:endParaRPr lang="en-GB" altLang="ja-JP" dirty="0"/>
          </a:p>
          <a:p>
            <a:r>
              <a:rPr kumimoji="1" lang="da-DK" altLang="ja-JP" dirty="0"/>
              <a:t>Kortlægning af offentlige og private interessenter og økonomisk vinding ved øget effektivitet og Temas understøttelse af bæredygtig industrialisering </a:t>
            </a:r>
          </a:p>
          <a:p>
            <a:endParaRPr kumimoji="1" lang="da-DK" altLang="ja-JP" dirty="0"/>
          </a:p>
          <a:p>
            <a:r>
              <a:rPr kumimoji="1" lang="da-DK" altLang="ja-JP" dirty="0"/>
              <a:t>WP 2 – Digitalisering i Aarhus Havn og Tema Havn</a:t>
            </a:r>
          </a:p>
          <a:p>
            <a:endParaRPr kumimoji="1" lang="da-DK" altLang="ja-JP" dirty="0"/>
          </a:p>
          <a:p>
            <a:r>
              <a:rPr kumimoji="1" lang="da-DK" altLang="ja-JP" dirty="0"/>
              <a:t>WP 3 – Træningsmateriale, observationer og interviews f.eks. på Regional Maritime University (RMU) og </a:t>
            </a:r>
            <a:r>
              <a:rPr kumimoji="1" lang="da-DK" altLang="ja-JP" dirty="0" err="1"/>
              <a:t>Danpilots</a:t>
            </a:r>
            <a:r>
              <a:rPr kumimoji="1" lang="da-DK" altLang="ja-JP" dirty="0"/>
              <a:t> kursusforløb</a:t>
            </a:r>
          </a:p>
          <a:p>
            <a:endParaRPr kumimoji="1" lang="da-DK" altLang="ja-JP" dirty="0"/>
          </a:p>
          <a:p>
            <a:r>
              <a:rPr kumimoji="1" lang="da-DK" altLang="ja-JP" dirty="0"/>
              <a:t>WP 4 – Hjemmeside, projektbesøg i marts og </a:t>
            </a:r>
            <a:r>
              <a:rPr kumimoji="1" lang="da-DK" altLang="ja-JP" dirty="0" err="1"/>
              <a:t>stakeholdermøde</a:t>
            </a:r>
            <a:r>
              <a:rPr kumimoji="1" lang="da-DK" altLang="ja-JP" dirty="0"/>
              <a:t> først i april </a:t>
            </a:r>
          </a:p>
          <a:p>
            <a:endParaRPr kumimoji="1" lang="da-DK" altLang="ja-JP" dirty="0"/>
          </a:p>
          <a:p>
            <a:endParaRPr kumimoji="1" lang="da-DK" altLang="ja-JP" dirty="0"/>
          </a:p>
          <a:p>
            <a:endParaRPr kumimoji="1" lang="ja-JP" alt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007D-A411-4686-B422-7001FF1CCD40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86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/>
              <a:t>Forskning</a:t>
            </a:r>
            <a:endParaRPr kumimoji="1" lang="ja-JP" alt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D9A1-B400-4E08-A879-6382C8A09FF2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  <p:pic>
        <p:nvPicPr>
          <p:cNvPr id="1026" name="Picture 2" descr="https://imgcdn.saxo.com/_9780226100616/0x5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742" y="404664"/>
            <a:ext cx="3011119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cdn.saxo.com/_9780520250963/0x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60" y="1008468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itime Business and Econom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53" y="1844824"/>
            <a:ext cx="28575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5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da-DK" altLang="ja-JP" dirty="0"/>
              <a:t>	Inspiration</a:t>
            </a:r>
            <a:endParaRPr kumimoji="1" lang="ja-JP" alt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CE737-D863-4589-98E7-55A3EAB798E3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  <p:pic>
        <p:nvPicPr>
          <p:cNvPr id="1026" name="Picture 2" descr="The Bo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465" y="1700808"/>
            <a:ext cx="28575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gcdn.saxo.com/_9780262028578/0x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" y="92819"/>
            <a:ext cx="30956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gcdn.saxo.com/_9788702101812/0x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624" y="116632"/>
            <a:ext cx="2924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95" y="1412776"/>
            <a:ext cx="335280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5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/>
              <a:t>Outputs</a:t>
            </a:r>
            <a:endParaRPr kumimoji="1" lang="ja-JP" alt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ja-JP" i="1" dirty="0"/>
              <a:t>9 </a:t>
            </a:r>
            <a:r>
              <a:rPr lang="en-GB" altLang="ja-JP" i="1" dirty="0" err="1"/>
              <a:t>konferenceoplæg</a:t>
            </a:r>
            <a:r>
              <a:rPr lang="en-GB" altLang="ja-JP" i="1" dirty="0"/>
              <a:t>, </a:t>
            </a:r>
            <a:r>
              <a:rPr lang="en-GB" altLang="ja-JP" i="1" dirty="0" err="1"/>
              <a:t>hvoraf</a:t>
            </a:r>
            <a:r>
              <a:rPr lang="en-GB" altLang="ja-JP" i="1" dirty="0"/>
              <a:t> </a:t>
            </a:r>
            <a:r>
              <a:rPr lang="en-GB" altLang="ja-JP" i="1" dirty="0" err="1"/>
              <a:t>mindst</a:t>
            </a:r>
            <a:r>
              <a:rPr lang="en-GB" altLang="ja-JP" i="1" dirty="0"/>
              <a:t> 6 </a:t>
            </a:r>
            <a:r>
              <a:rPr lang="en-GB" altLang="ja-JP" i="1" dirty="0" err="1"/>
              <a:t>indsendes</a:t>
            </a:r>
            <a:r>
              <a:rPr lang="en-GB" altLang="ja-JP" i="1" dirty="0"/>
              <a:t> </a:t>
            </a:r>
            <a:r>
              <a:rPr lang="en-GB" altLang="ja-JP" i="1" dirty="0" err="1"/>
              <a:t>som</a:t>
            </a:r>
            <a:r>
              <a:rPr lang="en-GB" altLang="ja-JP" i="1" dirty="0"/>
              <a:t> </a:t>
            </a:r>
            <a:r>
              <a:rPr lang="en-GB" altLang="ja-JP" i="1" dirty="0" err="1"/>
              <a:t>artikler</a:t>
            </a:r>
            <a:r>
              <a:rPr lang="en-GB" altLang="ja-JP" i="1" dirty="0"/>
              <a:t> </a:t>
            </a:r>
            <a:r>
              <a:rPr lang="en-GB" altLang="ja-JP" i="1" dirty="0" err="1"/>
              <a:t>til</a:t>
            </a:r>
            <a:r>
              <a:rPr lang="en-GB" altLang="ja-JP" i="1" dirty="0"/>
              <a:t> </a:t>
            </a:r>
            <a:r>
              <a:rPr lang="en-GB" altLang="ja-JP" i="1" dirty="0" err="1"/>
              <a:t>internationale</a:t>
            </a:r>
            <a:r>
              <a:rPr lang="en-GB" altLang="ja-JP" i="1" dirty="0"/>
              <a:t> </a:t>
            </a:r>
            <a:r>
              <a:rPr lang="en-GB" altLang="ja-JP" i="1" dirty="0" err="1"/>
              <a:t>fagfællebedømte</a:t>
            </a:r>
            <a:r>
              <a:rPr lang="en-GB" altLang="ja-JP" i="1" dirty="0"/>
              <a:t> </a:t>
            </a:r>
            <a:r>
              <a:rPr lang="en-GB" altLang="ja-JP" i="1" dirty="0" err="1"/>
              <a:t>tidsskrifter</a:t>
            </a:r>
            <a:r>
              <a:rPr lang="en-GB" altLang="ja-JP" i="1" dirty="0"/>
              <a:t>.</a:t>
            </a:r>
          </a:p>
          <a:p>
            <a:r>
              <a:rPr lang="en-GB" altLang="ja-JP" i="1" dirty="0"/>
              <a:t>2 workshops </a:t>
            </a:r>
            <a:r>
              <a:rPr lang="en-GB" altLang="ja-JP" i="1" dirty="0" err="1"/>
              <a:t>hhv</a:t>
            </a:r>
            <a:r>
              <a:rPr lang="en-GB" altLang="ja-JP" i="1" dirty="0"/>
              <a:t>. for </a:t>
            </a:r>
            <a:r>
              <a:rPr lang="en-GB" altLang="ja-JP" i="1" dirty="0" err="1"/>
              <a:t>politikere</a:t>
            </a:r>
            <a:r>
              <a:rPr lang="en-GB" altLang="ja-JP" i="1" dirty="0"/>
              <a:t>, </a:t>
            </a:r>
            <a:r>
              <a:rPr lang="en-GB" altLang="ja-JP" i="1" dirty="0" err="1"/>
              <a:t>relevante</a:t>
            </a:r>
            <a:r>
              <a:rPr lang="en-GB" altLang="ja-JP" i="1" dirty="0"/>
              <a:t> </a:t>
            </a:r>
            <a:r>
              <a:rPr lang="en-GB" altLang="ja-JP" i="1" dirty="0" err="1"/>
              <a:t>embedsfolk</a:t>
            </a:r>
            <a:r>
              <a:rPr lang="en-GB" altLang="ja-JP" i="1" dirty="0"/>
              <a:t> og </a:t>
            </a:r>
            <a:r>
              <a:rPr lang="en-GB" altLang="ja-JP" i="1" dirty="0" err="1"/>
              <a:t>repræsentanter</a:t>
            </a:r>
            <a:r>
              <a:rPr lang="en-GB" altLang="ja-JP" i="1" dirty="0"/>
              <a:t> for den </a:t>
            </a:r>
            <a:r>
              <a:rPr lang="en-GB" altLang="ja-JP" i="1" dirty="0" err="1"/>
              <a:t>internationale</a:t>
            </a:r>
            <a:r>
              <a:rPr lang="en-GB" altLang="ja-JP" i="1" dirty="0"/>
              <a:t> </a:t>
            </a:r>
            <a:r>
              <a:rPr lang="en-GB" altLang="ja-JP" i="1" dirty="0" err="1"/>
              <a:t>privatsektor</a:t>
            </a:r>
            <a:r>
              <a:rPr lang="en-GB" altLang="ja-JP" i="1" dirty="0"/>
              <a:t> </a:t>
            </a:r>
            <a:r>
              <a:rPr lang="en-GB" altLang="ja-JP" i="1" dirty="0" err="1"/>
              <a:t>i</a:t>
            </a:r>
            <a:r>
              <a:rPr lang="en-GB" altLang="ja-JP" i="1" dirty="0"/>
              <a:t> Ghana og for </a:t>
            </a:r>
            <a:r>
              <a:rPr lang="en-GB" altLang="ja-JP" i="1" dirty="0" err="1"/>
              <a:t>undervisere</a:t>
            </a:r>
            <a:r>
              <a:rPr lang="en-GB" altLang="ja-JP" i="1" dirty="0"/>
              <a:t> med </a:t>
            </a:r>
            <a:r>
              <a:rPr lang="en-GB" altLang="ja-JP" i="1" dirty="0" err="1"/>
              <a:t>henblik</a:t>
            </a:r>
            <a:r>
              <a:rPr lang="en-GB" altLang="ja-JP" i="1" dirty="0"/>
              <a:t> </a:t>
            </a:r>
            <a:r>
              <a:rPr lang="en-GB" altLang="ja-JP" i="1" dirty="0" err="1"/>
              <a:t>på</a:t>
            </a:r>
            <a:r>
              <a:rPr lang="en-GB" altLang="ja-JP" i="1" dirty="0"/>
              <a:t> at </a:t>
            </a:r>
            <a:r>
              <a:rPr lang="en-GB" altLang="ja-JP" i="1" dirty="0" err="1"/>
              <a:t>diskutere</a:t>
            </a:r>
            <a:r>
              <a:rPr lang="en-GB" altLang="ja-JP" i="1" dirty="0"/>
              <a:t> </a:t>
            </a:r>
            <a:r>
              <a:rPr lang="en-GB" altLang="ja-JP" i="1" dirty="0" err="1"/>
              <a:t>spændinger</a:t>
            </a:r>
            <a:r>
              <a:rPr lang="en-GB" altLang="ja-JP" i="1" dirty="0"/>
              <a:t> </a:t>
            </a:r>
            <a:r>
              <a:rPr lang="en-GB" altLang="ja-JP" i="1" dirty="0" err="1"/>
              <a:t>mellem</a:t>
            </a:r>
            <a:r>
              <a:rPr lang="en-GB" altLang="ja-JP" i="1" dirty="0"/>
              <a:t> </a:t>
            </a:r>
            <a:r>
              <a:rPr lang="en-GB" altLang="ja-JP" i="1" dirty="0" err="1"/>
              <a:t>ordbrug</a:t>
            </a:r>
            <a:r>
              <a:rPr lang="en-GB" altLang="ja-JP" i="1" dirty="0"/>
              <a:t> – og </a:t>
            </a:r>
            <a:r>
              <a:rPr lang="en-GB" altLang="ja-JP" i="1" dirty="0" err="1"/>
              <a:t>deres</a:t>
            </a:r>
            <a:r>
              <a:rPr lang="en-GB" altLang="ja-JP" i="1" dirty="0"/>
              <a:t> </a:t>
            </a:r>
            <a:r>
              <a:rPr lang="en-GB" altLang="ja-JP" i="1" dirty="0" err="1"/>
              <a:t>implikationer</a:t>
            </a:r>
            <a:r>
              <a:rPr lang="en-GB" altLang="ja-JP" i="1" dirty="0"/>
              <a:t> for </a:t>
            </a:r>
            <a:r>
              <a:rPr lang="en-GB" altLang="ja-JP" i="1" dirty="0" err="1"/>
              <a:t>implementering</a:t>
            </a:r>
            <a:r>
              <a:rPr lang="en-GB" altLang="ja-JP" i="1" dirty="0"/>
              <a:t> </a:t>
            </a:r>
            <a:r>
              <a:rPr lang="en-GB" altLang="ja-JP" i="1" dirty="0" err="1"/>
              <a:t>af</a:t>
            </a:r>
            <a:r>
              <a:rPr lang="en-GB" altLang="ja-JP" i="1" dirty="0"/>
              <a:t> </a:t>
            </a:r>
            <a:r>
              <a:rPr lang="en-GB" altLang="ja-JP" i="1" dirty="0" err="1"/>
              <a:t>kursusindhold</a:t>
            </a:r>
            <a:r>
              <a:rPr lang="en-GB" altLang="ja-JP" i="1" dirty="0"/>
              <a:t>. 3 stakeholder </a:t>
            </a:r>
            <a:r>
              <a:rPr lang="en-GB" altLang="ja-JP" i="1" dirty="0" err="1"/>
              <a:t>møder</a:t>
            </a:r>
            <a:r>
              <a:rPr lang="en-GB" altLang="ja-JP" i="1" dirty="0"/>
              <a:t>. </a:t>
            </a:r>
          </a:p>
          <a:p>
            <a:r>
              <a:rPr lang="en-GB" altLang="ja-JP" i="1" dirty="0"/>
              <a:t>3 project advisory board </a:t>
            </a:r>
            <a:r>
              <a:rPr lang="en-GB" altLang="ja-JP" i="1" dirty="0" err="1"/>
              <a:t>møder</a:t>
            </a:r>
            <a:r>
              <a:rPr lang="en-GB" altLang="ja-JP" i="1" dirty="0"/>
              <a:t>. </a:t>
            </a:r>
          </a:p>
          <a:p>
            <a:r>
              <a:rPr lang="en-GB" altLang="ja-JP" i="1" dirty="0"/>
              <a:t>6 </a:t>
            </a:r>
            <a:r>
              <a:rPr lang="en-GB" altLang="ja-JP" i="1" dirty="0" err="1"/>
              <a:t>internationale</a:t>
            </a:r>
            <a:r>
              <a:rPr lang="en-GB" altLang="ja-JP" i="1" dirty="0"/>
              <a:t> </a:t>
            </a:r>
            <a:r>
              <a:rPr lang="en-GB" altLang="ja-JP" i="1" dirty="0" err="1"/>
              <a:t>konferencer</a:t>
            </a:r>
            <a:r>
              <a:rPr lang="en-GB" altLang="ja-JP" i="1" dirty="0"/>
              <a:t>. </a:t>
            </a:r>
          </a:p>
          <a:p>
            <a:r>
              <a:rPr lang="en-GB" altLang="ja-JP" i="1" dirty="0"/>
              <a:t>1 </a:t>
            </a:r>
            <a:r>
              <a:rPr lang="en-GB" altLang="ja-JP" i="1" dirty="0" err="1"/>
              <a:t>tegnefilm</a:t>
            </a:r>
            <a:r>
              <a:rPr lang="en-GB" altLang="ja-JP" i="1" dirty="0"/>
              <a:t>. </a:t>
            </a:r>
          </a:p>
          <a:p>
            <a:r>
              <a:rPr lang="en-GB" altLang="ja-JP" i="1" dirty="0"/>
              <a:t>Two </a:t>
            </a:r>
            <a:r>
              <a:rPr lang="en-GB" altLang="ja-JP" i="1" dirty="0" err="1"/>
              <a:t>medieindslag</a:t>
            </a:r>
            <a:r>
              <a:rPr lang="en-GB" altLang="ja-JP" i="1" dirty="0"/>
              <a:t> </a:t>
            </a:r>
            <a:r>
              <a:rPr lang="en-GB" altLang="ja-JP" i="1" dirty="0" err="1"/>
              <a:t>på</a:t>
            </a:r>
            <a:r>
              <a:rPr lang="en-GB" altLang="ja-JP" i="1" dirty="0"/>
              <a:t> Twi og </a:t>
            </a:r>
            <a:r>
              <a:rPr lang="en-GB" altLang="ja-JP" i="1" dirty="0" err="1"/>
              <a:t>Engelsk</a:t>
            </a:r>
            <a:r>
              <a:rPr lang="en-GB" altLang="ja-JP" i="1" dirty="0"/>
              <a:t>. </a:t>
            </a:r>
          </a:p>
          <a:p>
            <a:r>
              <a:rPr lang="en-GB" altLang="ja-JP" i="1" dirty="0"/>
              <a:t>2 policy briefs.</a:t>
            </a:r>
          </a:p>
          <a:p>
            <a:r>
              <a:rPr lang="en-GB" altLang="ja-JP" i="1" dirty="0" err="1"/>
              <a:t>Dynamisk</a:t>
            </a:r>
            <a:r>
              <a:rPr lang="en-GB" altLang="ja-JP" i="1" dirty="0"/>
              <a:t> </a:t>
            </a:r>
            <a:r>
              <a:rPr lang="en-GB" altLang="ja-JP" i="1" dirty="0" err="1"/>
              <a:t>hjemmeside</a:t>
            </a:r>
            <a:r>
              <a:rPr lang="en-GB" altLang="ja-JP" i="1" dirty="0"/>
              <a:t> - http://projects.au.dk/pepp/</a:t>
            </a:r>
            <a:endParaRPr kumimoji="1" lang="ja-JP" alt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6ECD-7D41-4A5D-A0CE-BE57E6B56475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314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da-DK" altLang="ja-JP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Kapacitet: Magt og indflydelse</a:t>
            </a:r>
            <a:endParaRPr kumimoji="1" lang="ja-JP" alt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7156" y="1373188"/>
            <a:ext cx="8037688" cy="45212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C70-8F0C-47C8-9C35-72CFF0507D93}" type="datetime1">
              <a:rPr lang="en-GB" altLang="ja-JP" smtClean="0"/>
              <a:t>11/02/2019</a:t>
            </a:fld>
            <a:r>
              <a:rPr lang="en-GB"/>
              <a:t>25/01/2019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073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745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49022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235437375566864"/>
</p:tagLst>
</file>

<file path=ppt/theme/theme1.xml><?xml version="1.0" encoding="utf-8"?>
<a:theme xmlns:a="http://schemas.openxmlformats.org/drawingml/2006/main" name="AU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Brugerdefineret</PresentationFormat>
  <Paragraphs>118</Paragraphs>
  <Slides>15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3" baseType="lpstr">
      <vt:lpstr>AU Passata Light</vt:lpstr>
      <vt:lpstr>Wingdings 3</vt:lpstr>
      <vt:lpstr>Arial</vt:lpstr>
      <vt:lpstr>AU Passata</vt:lpstr>
      <vt:lpstr>AU Peto</vt:lpstr>
      <vt:lpstr>Calibri</vt:lpstr>
      <vt:lpstr>Georgia</vt:lpstr>
      <vt:lpstr>AU 16:9</vt:lpstr>
      <vt:lpstr>Port Efficiency and public private Capacity (PEPP)</vt:lpstr>
      <vt:lpstr>Dagens program</vt:lpstr>
      <vt:lpstr>Introduktioner</vt:lpstr>
      <vt:lpstr>Overordnet spørgsmål</vt:lpstr>
      <vt:lpstr>Første skridt</vt:lpstr>
      <vt:lpstr>Forskning</vt:lpstr>
      <vt:lpstr> Inspiration</vt:lpstr>
      <vt:lpstr>Outputs</vt:lpstr>
      <vt:lpstr>Kapacitet: Magt og indflydelse</vt:lpstr>
      <vt:lpstr>Effektivitet</vt:lpstr>
      <vt:lpstr>Sikkerhed</vt:lpstr>
      <vt:lpstr>Fra ord til handling: Hvem læser? Hvordan forstås ordene og billederne? giver det handling?</vt:lpstr>
      <vt:lpstr>Korruption</vt:lpstr>
      <vt:lpstr>Tidsplan for 2019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2019-02-11T10:10:13Z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636300879757120091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/>
  </property>
  <property fmtid="{D5CDD505-2E9C-101B-9397-08002B2CF9AE}" pid="62" name="colorthemechange">
    <vt:lpwstr>True</vt:lpwstr>
  </property>
</Properties>
</file>